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notesMasterIdLst>
    <p:notesMasterId r:id="rId10"/>
  </p:notesMasterIdLst>
  <p:sldIdLst>
    <p:sldId id="261" r:id="rId2"/>
    <p:sldId id="263" r:id="rId3"/>
    <p:sldId id="264" r:id="rId4"/>
    <p:sldId id="266" r:id="rId5"/>
    <p:sldId id="267" r:id="rId6"/>
    <p:sldId id="265" r:id="rId7"/>
    <p:sldId id="268" r:id="rId8"/>
    <p:sldId id="26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FFFCC"/>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9" autoAdjust="0"/>
    <p:restoredTop sz="63585" autoAdjust="0"/>
  </p:normalViewPr>
  <p:slideViewPr>
    <p:cSldViewPr snapToGrid="0">
      <p:cViewPr varScale="1">
        <p:scale>
          <a:sx n="59" d="100"/>
          <a:sy n="59" d="100"/>
        </p:scale>
        <p:origin x="1498" y="2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viewProps" Target="view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presProps" Target="presProps.xml" /><Relationship Id="rId5" Type="http://schemas.openxmlformats.org/officeDocument/2006/relationships/slide" Target="slides/slide4.xml" /><Relationship Id="rId10" Type="http://schemas.openxmlformats.org/officeDocument/2006/relationships/notesMaster" Target="notesMasters/notesMaster1.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tableStyles" Target="tableStyle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7D6B39-11FF-4902-843C-71E34C059F17}" type="datetimeFigureOut">
              <a:rPr lang="en-GB" smtClean="0"/>
              <a:t>19/04/2026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EE8E3E-C0B6-48E2-96C3-94A54AE031EA}" type="slidenum">
              <a:rPr lang="en-GB" smtClean="0"/>
              <a:t>‹#›</a:t>
            </a:fld>
            <a:endParaRPr lang="en-GB"/>
          </a:p>
        </p:txBody>
      </p:sp>
    </p:spTree>
    <p:extLst>
      <p:ext uri="{BB962C8B-B14F-4D97-AF65-F5344CB8AC3E}">
        <p14:creationId xmlns:p14="http://schemas.microsoft.com/office/powerpoint/2010/main" val="4275250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Ephesians 1:3–10 (ESV)</a:t>
            </a:r>
            <a:r>
              <a:rPr lang="en-US" sz="1200" kern="1200" dirty="0">
                <a:solidFill>
                  <a:schemeClr val="tx1"/>
                </a:solidFill>
                <a:effectLst/>
                <a:latin typeface="+mn-lt"/>
                <a:ea typeface="+mn-ea"/>
                <a:cs typeface="+mn-cs"/>
              </a:rPr>
              <a:t> </a:t>
            </a:r>
          </a:p>
          <a:p>
            <a:r>
              <a:rPr lang="en-US" sz="1200" b="1" u="none" strike="noStrike" kern="1200" dirty="0">
                <a:solidFill>
                  <a:schemeClr val="tx1"/>
                </a:solidFill>
                <a:effectLst/>
                <a:latin typeface="+mn-lt"/>
                <a:ea typeface="+mn-ea"/>
                <a:cs typeface="+mn-cs"/>
              </a:rPr>
              <a:t>3</a:t>
            </a:r>
            <a:r>
              <a:rPr lang="en-US" sz="1200" u="none" strike="noStrike"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Blessed be the God and Father of our Lord Jesus Christ, who has blessed us in Christ with every spiritual blessing in the heavenly places, </a:t>
            </a:r>
            <a:r>
              <a:rPr lang="en-US" sz="1200" b="1" u="none" strike="noStrike" kern="1200" dirty="0">
                <a:solidFill>
                  <a:schemeClr val="tx1"/>
                </a:solidFill>
                <a:effectLst/>
                <a:latin typeface="+mn-lt"/>
                <a:ea typeface="+mn-ea"/>
                <a:cs typeface="+mn-cs"/>
              </a:rPr>
              <a:t>4</a:t>
            </a:r>
            <a:r>
              <a:rPr lang="en-US" sz="1200" u="none" strike="noStrike"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even as he chose us in him before the foundation of the world, that we should be holy and blameless before him. In love </a:t>
            </a:r>
            <a:r>
              <a:rPr lang="en-US" sz="1200" b="1" u="none" strike="noStrike" kern="1200" dirty="0">
                <a:solidFill>
                  <a:schemeClr val="tx1"/>
                </a:solidFill>
                <a:effectLst/>
                <a:latin typeface="+mn-lt"/>
                <a:ea typeface="+mn-ea"/>
                <a:cs typeface="+mn-cs"/>
              </a:rPr>
              <a:t>5</a:t>
            </a:r>
            <a:r>
              <a:rPr lang="en-US" sz="1200" u="none" strike="noStrike"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he predestined us for adoption to himself as sons through Jesus Christ, according to the purpose of his will, </a:t>
            </a:r>
            <a:r>
              <a:rPr lang="en-US" sz="1200" b="1" u="none" strike="noStrike" kern="1200" dirty="0">
                <a:solidFill>
                  <a:schemeClr val="tx1"/>
                </a:solidFill>
                <a:effectLst/>
                <a:latin typeface="+mn-lt"/>
                <a:ea typeface="+mn-ea"/>
                <a:cs typeface="+mn-cs"/>
              </a:rPr>
              <a:t>6</a:t>
            </a:r>
            <a:r>
              <a:rPr lang="en-US" sz="1200" u="none" strike="noStrike"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to the praise of his glorious grace, with which he has blessed us in the Beloved. </a:t>
            </a:r>
            <a:r>
              <a:rPr lang="en-US" sz="1200" b="1" u="none" strike="noStrike" kern="1200" dirty="0">
                <a:solidFill>
                  <a:schemeClr val="tx1"/>
                </a:solidFill>
                <a:effectLst/>
                <a:latin typeface="+mn-lt"/>
                <a:ea typeface="+mn-ea"/>
                <a:cs typeface="+mn-cs"/>
              </a:rPr>
              <a:t>7</a:t>
            </a:r>
            <a:r>
              <a:rPr lang="en-US" sz="1200" u="none" strike="noStrike"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In him we have redemption through his blood, the forgiveness of our trespasses, according to the riches of his grace, </a:t>
            </a:r>
            <a:r>
              <a:rPr lang="en-US" sz="1200" b="1" u="none" strike="noStrike" kern="1200" dirty="0">
                <a:solidFill>
                  <a:schemeClr val="tx1"/>
                </a:solidFill>
                <a:effectLst/>
                <a:latin typeface="+mn-lt"/>
                <a:ea typeface="+mn-ea"/>
                <a:cs typeface="+mn-cs"/>
              </a:rPr>
              <a:t>8</a:t>
            </a:r>
            <a:r>
              <a:rPr lang="en-US" sz="1200" u="none" strike="noStrike"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which he lavished upon us, in all wisdom and insight </a:t>
            </a:r>
            <a:r>
              <a:rPr lang="en-US" sz="1200" b="1" u="none" strike="noStrike" kern="1200" dirty="0">
                <a:solidFill>
                  <a:schemeClr val="tx1"/>
                </a:solidFill>
                <a:effectLst/>
                <a:latin typeface="+mn-lt"/>
                <a:ea typeface="+mn-ea"/>
                <a:cs typeface="+mn-cs"/>
              </a:rPr>
              <a:t>9</a:t>
            </a:r>
            <a:r>
              <a:rPr lang="en-US" sz="1200" u="none" strike="noStrike"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making known to us the mystery of his will, according to his purpose, which he set forth in Christ </a:t>
            </a:r>
            <a:r>
              <a:rPr lang="en-US" sz="1200" b="1" u="none" strike="noStrike" kern="1200" dirty="0">
                <a:solidFill>
                  <a:schemeClr val="tx1"/>
                </a:solidFill>
                <a:effectLst/>
                <a:latin typeface="+mn-lt"/>
                <a:ea typeface="+mn-ea"/>
                <a:cs typeface="+mn-cs"/>
              </a:rPr>
              <a:t>10</a:t>
            </a:r>
            <a:r>
              <a:rPr lang="en-US" sz="1200" u="none" strike="noStrike"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as a plan for the fullness of time, to unite all things in Christ, things in heaven and things on earth in him. </a:t>
            </a:r>
          </a:p>
          <a:p>
            <a:endParaRPr lang="en-GB" dirty="0"/>
          </a:p>
          <a:p>
            <a:endParaRPr lang="en-GB" dirty="0"/>
          </a:p>
          <a:p>
            <a:r>
              <a:rPr lang="en-US" sz="1200" b="1" kern="1200" dirty="0">
                <a:solidFill>
                  <a:schemeClr val="tx1"/>
                </a:solidFill>
                <a:effectLst/>
                <a:latin typeface="+mn-lt"/>
                <a:ea typeface="+mn-ea"/>
                <a:cs typeface="+mn-cs"/>
              </a:rPr>
              <a:t>Ephesians 2:5–10 (ESV)</a:t>
            </a:r>
            <a:r>
              <a:rPr lang="en-US" sz="1200" kern="1200" dirty="0">
                <a:solidFill>
                  <a:schemeClr val="tx1"/>
                </a:solidFill>
                <a:effectLst/>
                <a:latin typeface="+mn-lt"/>
                <a:ea typeface="+mn-ea"/>
                <a:cs typeface="+mn-cs"/>
              </a:rPr>
              <a:t> </a:t>
            </a:r>
          </a:p>
          <a:p>
            <a:r>
              <a:rPr lang="en-US" sz="1200" b="1" u="none" strike="noStrike" kern="1200" dirty="0">
                <a:solidFill>
                  <a:schemeClr val="tx1"/>
                </a:solidFill>
                <a:effectLst/>
                <a:latin typeface="+mn-lt"/>
                <a:ea typeface="+mn-ea"/>
                <a:cs typeface="+mn-cs"/>
              </a:rPr>
              <a:t>5</a:t>
            </a:r>
            <a:r>
              <a:rPr lang="en-US" sz="1200" u="none" strike="noStrike"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even when we were dead in our trespasses, made us alive together with Christ—by grace you have been saved— </a:t>
            </a:r>
            <a:r>
              <a:rPr lang="en-US" sz="1200" b="1" u="none" strike="noStrike" kern="1200" dirty="0">
                <a:solidFill>
                  <a:schemeClr val="tx1"/>
                </a:solidFill>
                <a:effectLst/>
                <a:latin typeface="+mn-lt"/>
                <a:ea typeface="+mn-ea"/>
                <a:cs typeface="+mn-cs"/>
              </a:rPr>
              <a:t>6</a:t>
            </a:r>
            <a:r>
              <a:rPr lang="en-US" sz="1200" u="none" strike="noStrike"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and raised us up with him and seated us with him in the heavenly places in Christ Jesus, </a:t>
            </a:r>
            <a:r>
              <a:rPr lang="en-US" sz="1200" b="1" u="none" strike="noStrike" kern="1200" dirty="0">
                <a:solidFill>
                  <a:schemeClr val="tx1"/>
                </a:solidFill>
                <a:effectLst/>
                <a:latin typeface="+mn-lt"/>
                <a:ea typeface="+mn-ea"/>
                <a:cs typeface="+mn-cs"/>
              </a:rPr>
              <a:t>7</a:t>
            </a:r>
            <a:r>
              <a:rPr lang="en-US" sz="1200" u="none" strike="noStrike"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so that in the coming ages he might show the immeasurable riches of his grace in kindness toward us in Christ Jesus. </a:t>
            </a:r>
            <a:r>
              <a:rPr lang="en-US" sz="1200" b="1" u="none" strike="noStrike" kern="1200" dirty="0">
                <a:solidFill>
                  <a:schemeClr val="tx1"/>
                </a:solidFill>
                <a:effectLst/>
                <a:latin typeface="+mn-lt"/>
                <a:ea typeface="+mn-ea"/>
                <a:cs typeface="+mn-cs"/>
              </a:rPr>
              <a:t>8</a:t>
            </a:r>
            <a:r>
              <a:rPr lang="en-US" sz="1200" u="none" strike="noStrike"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For by grace you have been saved through faith. And this is not your own doing; it is the gift of God, </a:t>
            </a:r>
            <a:r>
              <a:rPr lang="en-US" sz="1200" b="1" u="none" strike="noStrike" kern="1200" dirty="0">
                <a:solidFill>
                  <a:schemeClr val="tx1"/>
                </a:solidFill>
                <a:effectLst/>
                <a:latin typeface="+mn-lt"/>
                <a:ea typeface="+mn-ea"/>
                <a:cs typeface="+mn-cs"/>
              </a:rPr>
              <a:t>9</a:t>
            </a:r>
            <a:r>
              <a:rPr lang="en-US" sz="1200" u="none" strike="noStrike"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not a result of works, so that no one may boast. </a:t>
            </a:r>
            <a:r>
              <a:rPr lang="en-US" sz="1200" b="1" u="none" strike="noStrike" kern="1200">
                <a:solidFill>
                  <a:schemeClr val="tx1"/>
                </a:solidFill>
                <a:effectLst/>
                <a:latin typeface="+mn-lt"/>
                <a:ea typeface="+mn-ea"/>
                <a:cs typeface="+mn-cs"/>
              </a:rPr>
              <a:t>10</a:t>
            </a:r>
            <a:r>
              <a:rPr lang="en-US" sz="1200" u="none" strike="noStrike" kern="1200">
                <a:solidFill>
                  <a:schemeClr val="tx1"/>
                </a:solidFill>
                <a:effectLst/>
                <a:latin typeface="+mn-lt"/>
                <a:ea typeface="+mn-ea"/>
                <a:cs typeface="+mn-cs"/>
              </a:rPr>
              <a:t> </a:t>
            </a:r>
            <a:r>
              <a:rPr lang="en-US" sz="1200" kern="1200">
                <a:solidFill>
                  <a:schemeClr val="tx1"/>
                </a:solidFill>
                <a:effectLst/>
                <a:latin typeface="+mn-lt"/>
                <a:ea typeface="+mn-ea"/>
                <a:cs typeface="+mn-cs"/>
              </a:rPr>
              <a:t>For we are his workmanship, created in Christ Jesus for good works, which God prepared beforehand, that we should walk in them. </a:t>
            </a:r>
          </a:p>
          <a:p>
            <a:endParaRPr lang="en-GB" dirty="0"/>
          </a:p>
        </p:txBody>
      </p:sp>
      <p:sp>
        <p:nvSpPr>
          <p:cNvPr id="4" name="Slide Number Placeholder 3"/>
          <p:cNvSpPr>
            <a:spLocks noGrp="1"/>
          </p:cNvSpPr>
          <p:nvPr>
            <p:ph type="sldNum" sz="quarter" idx="5"/>
          </p:nvPr>
        </p:nvSpPr>
        <p:spPr/>
        <p:txBody>
          <a:bodyPr/>
          <a:lstStyle/>
          <a:p>
            <a:fld id="{78EE8E3E-C0B6-48E2-96C3-94A54AE031EA}" type="slidenum">
              <a:rPr lang="en-GB" smtClean="0"/>
              <a:t>1</a:t>
            </a:fld>
            <a:endParaRPr lang="en-GB"/>
          </a:p>
        </p:txBody>
      </p:sp>
    </p:spTree>
    <p:extLst>
      <p:ext uri="{BB962C8B-B14F-4D97-AF65-F5344CB8AC3E}">
        <p14:creationId xmlns:p14="http://schemas.microsoft.com/office/powerpoint/2010/main" val="26357122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8EE8E3E-C0B6-48E2-96C3-94A54AE031EA}" type="slidenum">
              <a:rPr lang="en-GB" smtClean="0"/>
              <a:t>3</a:t>
            </a:fld>
            <a:endParaRPr lang="en-GB"/>
          </a:p>
        </p:txBody>
      </p:sp>
    </p:spTree>
    <p:extLst>
      <p:ext uri="{BB962C8B-B14F-4D97-AF65-F5344CB8AC3E}">
        <p14:creationId xmlns:p14="http://schemas.microsoft.com/office/powerpoint/2010/main" val="18969599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LOVE</a:t>
            </a:r>
          </a:p>
          <a:p>
            <a:r>
              <a:rPr lang="en-US" b="1" dirty="0"/>
              <a:t>John 15:12-14</a:t>
            </a:r>
            <a:r>
              <a:rPr lang="en-US" dirty="0"/>
              <a:t>: This is my commandment, that you love one another as I have loved you. Greater love has no one than this, that someone lay down his life for his friends. You are my friends if you do what I command you.</a:t>
            </a:r>
          </a:p>
          <a:p>
            <a:endParaRPr lang="en-US" dirty="0"/>
          </a:p>
          <a:p>
            <a:r>
              <a:rPr lang="en-US" sz="1200" b="1" kern="1200" dirty="0">
                <a:solidFill>
                  <a:schemeClr val="tx1"/>
                </a:solidFill>
                <a:effectLst/>
                <a:latin typeface="+mn-lt"/>
                <a:ea typeface="+mn-ea"/>
                <a:cs typeface="+mn-cs"/>
              </a:rPr>
              <a:t>1 Corinthians 13:4–8a</a:t>
            </a:r>
            <a:r>
              <a:rPr lang="en-US" sz="1200" kern="1200" dirty="0">
                <a:solidFill>
                  <a:schemeClr val="tx1"/>
                </a:solidFill>
                <a:effectLst/>
                <a:latin typeface="+mn-lt"/>
                <a:ea typeface="+mn-ea"/>
                <a:cs typeface="+mn-cs"/>
              </a:rPr>
              <a:t>: Love is patient and kind; love does not envy or boast; it is not arrogant or rude. It does not insist on its own way; it is not irritable or resentful; it does not rejoice at wrongdoing, but rejoices with the truth. Love bears all things, believes all things, hopes all things, endures all things. Love never ends…</a:t>
            </a:r>
          </a:p>
          <a:p>
            <a:endParaRPr lang="en-US" sz="1200" b="1" kern="1200" dirty="0">
              <a:solidFill>
                <a:schemeClr val="tx1"/>
              </a:solidFill>
              <a:effectLst/>
              <a:latin typeface="+mn-lt"/>
              <a:ea typeface="+mn-ea"/>
              <a:cs typeface="+mn-cs"/>
            </a:endParaRPr>
          </a:p>
          <a:p>
            <a:r>
              <a:rPr lang="en-US" sz="1200" b="0" kern="1200" dirty="0">
                <a:solidFill>
                  <a:schemeClr val="tx1"/>
                </a:solidFill>
                <a:effectLst/>
                <a:latin typeface="+mn-lt"/>
                <a:ea typeface="+mn-ea"/>
                <a:cs typeface="+mn-cs"/>
              </a:rPr>
              <a:t>DISCERN WHAT IS PLEASING TO THE LORD</a:t>
            </a:r>
          </a:p>
          <a:p>
            <a:r>
              <a:rPr lang="en-US" sz="1200" b="1" kern="1200" dirty="0">
                <a:solidFill>
                  <a:schemeClr val="tx1"/>
                </a:solidFill>
                <a:effectLst/>
                <a:latin typeface="+mn-lt"/>
                <a:ea typeface="+mn-ea"/>
                <a:cs typeface="+mn-cs"/>
              </a:rPr>
              <a:t>John 4:34 (ESV)</a:t>
            </a:r>
            <a:r>
              <a:rPr lang="en-US" sz="1200" kern="1200" dirty="0">
                <a:solidFill>
                  <a:schemeClr val="tx1"/>
                </a:solidFill>
                <a:effectLst/>
                <a:latin typeface="+mn-lt"/>
                <a:ea typeface="+mn-ea"/>
                <a:cs typeface="+mn-cs"/>
              </a:rPr>
              <a:t> </a:t>
            </a:r>
          </a:p>
          <a:p>
            <a:r>
              <a:rPr lang="en-US" sz="1200" b="1" u="none" strike="noStrike" kern="1200" dirty="0">
                <a:solidFill>
                  <a:schemeClr val="tx1"/>
                </a:solidFill>
                <a:effectLst/>
                <a:latin typeface="+mn-lt"/>
                <a:ea typeface="+mn-ea"/>
                <a:cs typeface="+mn-cs"/>
              </a:rPr>
              <a:t>34</a:t>
            </a:r>
            <a:r>
              <a:rPr lang="en-US" sz="1200" u="none" strike="noStrike"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Jesus said to them, “My food is to do the will of him who sent me and to accomplish his work.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8EE8E3E-C0B6-48E2-96C3-94A54AE031EA}" type="slidenum">
              <a:rPr lang="en-GB" smtClean="0"/>
              <a:t>4</a:t>
            </a:fld>
            <a:endParaRPr lang="en-GB"/>
          </a:p>
        </p:txBody>
      </p:sp>
    </p:spTree>
    <p:extLst>
      <p:ext uri="{BB962C8B-B14F-4D97-AF65-F5344CB8AC3E}">
        <p14:creationId xmlns:p14="http://schemas.microsoft.com/office/powerpoint/2010/main" val="40178187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8EE8E3E-C0B6-48E2-96C3-94A54AE031EA}" type="slidenum">
              <a:rPr lang="en-GB" smtClean="0"/>
              <a:t>6</a:t>
            </a:fld>
            <a:endParaRPr lang="en-GB"/>
          </a:p>
        </p:txBody>
      </p:sp>
    </p:spTree>
    <p:extLst>
      <p:ext uri="{BB962C8B-B14F-4D97-AF65-F5344CB8AC3E}">
        <p14:creationId xmlns:p14="http://schemas.microsoft.com/office/powerpoint/2010/main" val="11761349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John 3:19–21 (ESV)</a:t>
            </a:r>
            <a:r>
              <a:rPr lang="en-US" sz="1200" kern="1200" dirty="0">
                <a:solidFill>
                  <a:schemeClr val="tx1"/>
                </a:solidFill>
                <a:effectLst/>
                <a:latin typeface="+mn-lt"/>
                <a:ea typeface="+mn-ea"/>
                <a:cs typeface="+mn-cs"/>
              </a:rPr>
              <a:t> </a:t>
            </a:r>
          </a:p>
          <a:p>
            <a:r>
              <a:rPr lang="en-US" sz="1200" b="1" u="none" strike="noStrike" kern="1200" dirty="0">
                <a:solidFill>
                  <a:schemeClr val="tx1"/>
                </a:solidFill>
                <a:effectLst/>
                <a:latin typeface="+mn-lt"/>
                <a:ea typeface="+mn-ea"/>
                <a:cs typeface="+mn-cs"/>
              </a:rPr>
              <a:t>19</a:t>
            </a:r>
            <a:r>
              <a:rPr lang="en-US" sz="1200" u="none" strike="noStrike"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And this is the judgment: the light has come into the world, and people loved the darkness rather than the light because their works were evil. </a:t>
            </a:r>
            <a:r>
              <a:rPr lang="en-US" sz="1200" b="1" u="none" strike="noStrike" kern="1200" dirty="0">
                <a:solidFill>
                  <a:schemeClr val="tx1"/>
                </a:solidFill>
                <a:effectLst/>
                <a:latin typeface="+mn-lt"/>
                <a:ea typeface="+mn-ea"/>
                <a:cs typeface="+mn-cs"/>
              </a:rPr>
              <a:t>20</a:t>
            </a:r>
            <a:r>
              <a:rPr lang="en-US" sz="1200" u="none" strike="noStrike"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For everyone who does wicked things hates the light and does not come to the light, lest his works should be exposed. </a:t>
            </a:r>
            <a:r>
              <a:rPr lang="en-US" sz="1200" b="1" u="none" strike="noStrike" kern="1200" dirty="0">
                <a:solidFill>
                  <a:schemeClr val="tx1"/>
                </a:solidFill>
                <a:effectLst/>
                <a:latin typeface="+mn-lt"/>
                <a:ea typeface="+mn-ea"/>
                <a:cs typeface="+mn-cs"/>
              </a:rPr>
              <a:t>21</a:t>
            </a:r>
            <a:r>
              <a:rPr lang="en-US" sz="1200" u="none" strike="noStrike"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But whoever does what is true comes to the light, so that it may be clearly seen that his works have been carried out in God.” </a:t>
            </a:r>
          </a:p>
          <a:p>
            <a:endParaRPr lang="en-US" sz="1200" b="1"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John 5:32–35 (ESV)</a:t>
            </a:r>
            <a:r>
              <a:rPr lang="en-US" sz="1200" kern="1200" dirty="0">
                <a:solidFill>
                  <a:schemeClr val="tx1"/>
                </a:solidFill>
                <a:effectLst/>
                <a:latin typeface="+mn-lt"/>
                <a:ea typeface="+mn-ea"/>
                <a:cs typeface="+mn-cs"/>
              </a:rPr>
              <a:t> </a:t>
            </a:r>
          </a:p>
          <a:p>
            <a:r>
              <a:rPr lang="en-US" sz="1200" b="1" u="none" strike="noStrike" kern="1200" dirty="0">
                <a:solidFill>
                  <a:schemeClr val="tx1"/>
                </a:solidFill>
                <a:effectLst/>
                <a:latin typeface="+mn-lt"/>
                <a:ea typeface="+mn-ea"/>
                <a:cs typeface="+mn-cs"/>
              </a:rPr>
              <a:t>32</a:t>
            </a:r>
            <a:r>
              <a:rPr lang="en-US" sz="1200" u="none" strike="noStrike"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There is another who </a:t>
            </a:r>
            <a:r>
              <a:rPr lang="en-US" sz="1200" b="1" kern="1200" dirty="0">
                <a:solidFill>
                  <a:schemeClr val="tx1"/>
                </a:solidFill>
                <a:effectLst/>
                <a:latin typeface="+mn-lt"/>
                <a:ea typeface="+mn-ea"/>
                <a:cs typeface="+mn-cs"/>
              </a:rPr>
              <a:t>bears witness</a:t>
            </a:r>
            <a:r>
              <a:rPr lang="en-US" sz="1200" kern="1200" dirty="0">
                <a:solidFill>
                  <a:schemeClr val="tx1"/>
                </a:solidFill>
                <a:effectLst/>
                <a:latin typeface="+mn-lt"/>
                <a:ea typeface="+mn-ea"/>
                <a:cs typeface="+mn-cs"/>
              </a:rPr>
              <a:t> about me, and I know that the testimony that he bears about me </a:t>
            </a:r>
            <a:r>
              <a:rPr lang="en-US" sz="1200" b="1" kern="1200" dirty="0">
                <a:solidFill>
                  <a:schemeClr val="tx1"/>
                </a:solidFill>
                <a:effectLst/>
                <a:latin typeface="+mn-lt"/>
                <a:ea typeface="+mn-ea"/>
                <a:cs typeface="+mn-cs"/>
              </a:rPr>
              <a:t>is true</a:t>
            </a:r>
            <a:r>
              <a:rPr lang="en-US" sz="1200" kern="1200" dirty="0">
                <a:solidFill>
                  <a:schemeClr val="tx1"/>
                </a:solidFill>
                <a:effectLst/>
                <a:latin typeface="+mn-lt"/>
                <a:ea typeface="+mn-ea"/>
                <a:cs typeface="+mn-cs"/>
              </a:rPr>
              <a:t>. </a:t>
            </a:r>
            <a:r>
              <a:rPr lang="en-US" sz="1200" b="1" u="none" strike="noStrike" kern="1200" dirty="0">
                <a:solidFill>
                  <a:schemeClr val="tx1"/>
                </a:solidFill>
                <a:effectLst/>
                <a:latin typeface="+mn-lt"/>
                <a:ea typeface="+mn-ea"/>
                <a:cs typeface="+mn-cs"/>
              </a:rPr>
              <a:t>33</a:t>
            </a:r>
            <a:r>
              <a:rPr lang="en-US" sz="1200" u="none" strike="noStrike"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You sent to John, and he has borne witness to </a:t>
            </a:r>
            <a:r>
              <a:rPr lang="en-US" sz="1200" b="1" kern="1200" dirty="0">
                <a:solidFill>
                  <a:schemeClr val="tx1"/>
                </a:solidFill>
                <a:effectLst/>
                <a:latin typeface="+mn-lt"/>
                <a:ea typeface="+mn-ea"/>
                <a:cs typeface="+mn-cs"/>
              </a:rPr>
              <a:t>the truth</a:t>
            </a:r>
            <a:r>
              <a:rPr lang="en-US" sz="1200" kern="1200" dirty="0">
                <a:solidFill>
                  <a:schemeClr val="tx1"/>
                </a:solidFill>
                <a:effectLst/>
                <a:latin typeface="+mn-lt"/>
                <a:ea typeface="+mn-ea"/>
                <a:cs typeface="+mn-cs"/>
              </a:rPr>
              <a:t>. </a:t>
            </a:r>
            <a:r>
              <a:rPr lang="en-US" sz="1200" b="1" u="none" strike="noStrike" kern="1200" dirty="0">
                <a:solidFill>
                  <a:schemeClr val="tx1"/>
                </a:solidFill>
                <a:effectLst/>
                <a:latin typeface="+mn-lt"/>
                <a:ea typeface="+mn-ea"/>
                <a:cs typeface="+mn-cs"/>
              </a:rPr>
              <a:t>34</a:t>
            </a:r>
            <a:r>
              <a:rPr lang="en-US" sz="1200" u="none" strike="noStrike"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Not that the testimony that I receive is from man, but I say these things so that you may be saved. </a:t>
            </a:r>
            <a:r>
              <a:rPr lang="en-US" sz="1200" b="1" u="none" strike="noStrike" kern="1200" dirty="0">
                <a:solidFill>
                  <a:schemeClr val="tx1"/>
                </a:solidFill>
                <a:effectLst/>
                <a:latin typeface="+mn-lt"/>
                <a:ea typeface="+mn-ea"/>
                <a:cs typeface="+mn-cs"/>
              </a:rPr>
              <a:t>35</a:t>
            </a:r>
            <a:r>
              <a:rPr lang="en-US" sz="1200" u="none" strike="noStrike"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He was a </a:t>
            </a:r>
            <a:r>
              <a:rPr lang="en-US" sz="1200" b="1" kern="1200" dirty="0">
                <a:solidFill>
                  <a:schemeClr val="tx1"/>
                </a:solidFill>
                <a:effectLst/>
                <a:latin typeface="+mn-lt"/>
                <a:ea typeface="+mn-ea"/>
                <a:cs typeface="+mn-cs"/>
              </a:rPr>
              <a:t>burning and shining lamp</a:t>
            </a:r>
            <a:r>
              <a:rPr lang="en-US" sz="1200" kern="1200" dirty="0">
                <a:solidFill>
                  <a:schemeClr val="tx1"/>
                </a:solidFill>
                <a:effectLst/>
                <a:latin typeface="+mn-lt"/>
                <a:ea typeface="+mn-ea"/>
                <a:cs typeface="+mn-cs"/>
              </a:rPr>
              <a:t>, and you were willing to rejoice for a while in his </a:t>
            </a:r>
            <a:r>
              <a:rPr lang="en-US" sz="1200" b="1" kern="1200" dirty="0">
                <a:solidFill>
                  <a:schemeClr val="tx1"/>
                </a:solidFill>
                <a:effectLst/>
                <a:latin typeface="+mn-lt"/>
                <a:ea typeface="+mn-ea"/>
                <a:cs typeface="+mn-cs"/>
              </a:rPr>
              <a:t>light</a:t>
            </a:r>
            <a:r>
              <a:rPr lang="en-US" sz="1200" kern="1200" dirty="0">
                <a:solidFill>
                  <a:schemeClr val="tx1"/>
                </a:solidFill>
                <a:effectLst/>
                <a:latin typeface="+mn-lt"/>
                <a:ea typeface="+mn-ea"/>
                <a:cs typeface="+mn-cs"/>
              </a:rPr>
              <a:t>. </a:t>
            </a:r>
          </a:p>
          <a:p>
            <a:endParaRPr lang="en-GB" dirty="0"/>
          </a:p>
          <a:p>
            <a:r>
              <a:rPr lang="en-US" sz="1200" b="1" kern="1200" dirty="0">
                <a:solidFill>
                  <a:schemeClr val="tx1"/>
                </a:solidFill>
                <a:effectLst/>
                <a:latin typeface="+mn-lt"/>
                <a:ea typeface="+mn-ea"/>
                <a:cs typeface="+mn-cs"/>
              </a:rPr>
              <a:t>John 12:35–36 (ESV)</a:t>
            </a:r>
            <a:r>
              <a:rPr lang="en-US" sz="1200" kern="1200" dirty="0">
                <a:solidFill>
                  <a:schemeClr val="tx1"/>
                </a:solidFill>
                <a:effectLst/>
                <a:latin typeface="+mn-lt"/>
                <a:ea typeface="+mn-ea"/>
                <a:cs typeface="+mn-cs"/>
              </a:rPr>
              <a:t> </a:t>
            </a:r>
          </a:p>
          <a:p>
            <a:r>
              <a:rPr lang="en-US" sz="1200" b="1" u="none" strike="noStrike" kern="1200" dirty="0">
                <a:solidFill>
                  <a:schemeClr val="tx1"/>
                </a:solidFill>
                <a:effectLst/>
                <a:latin typeface="+mn-lt"/>
                <a:ea typeface="+mn-ea"/>
                <a:cs typeface="+mn-cs"/>
              </a:rPr>
              <a:t>35</a:t>
            </a:r>
            <a:r>
              <a:rPr lang="en-US" sz="1200" u="none" strike="noStrike"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So Jesus said to them, “The </a:t>
            </a:r>
            <a:r>
              <a:rPr lang="en-US" sz="1200" b="1" kern="1200" dirty="0">
                <a:solidFill>
                  <a:schemeClr val="tx1"/>
                </a:solidFill>
                <a:effectLst/>
                <a:latin typeface="+mn-lt"/>
                <a:ea typeface="+mn-ea"/>
                <a:cs typeface="+mn-cs"/>
              </a:rPr>
              <a:t>light</a:t>
            </a:r>
            <a:r>
              <a:rPr lang="en-US" sz="1200" kern="1200" dirty="0">
                <a:solidFill>
                  <a:schemeClr val="tx1"/>
                </a:solidFill>
                <a:effectLst/>
                <a:latin typeface="+mn-lt"/>
                <a:ea typeface="+mn-ea"/>
                <a:cs typeface="+mn-cs"/>
              </a:rPr>
              <a:t> is among you for a little while longer. </a:t>
            </a:r>
            <a:r>
              <a:rPr lang="en-US" sz="1200" b="1" kern="1200" dirty="0">
                <a:solidFill>
                  <a:schemeClr val="tx1"/>
                </a:solidFill>
                <a:effectLst/>
                <a:latin typeface="+mn-lt"/>
                <a:ea typeface="+mn-ea"/>
                <a:cs typeface="+mn-cs"/>
              </a:rPr>
              <a:t>Walk while you have the light, lest darkness overtake you</a:t>
            </a:r>
            <a:r>
              <a:rPr lang="en-US" sz="1200" kern="1200" dirty="0">
                <a:solidFill>
                  <a:schemeClr val="tx1"/>
                </a:solidFill>
                <a:effectLst/>
                <a:latin typeface="+mn-lt"/>
                <a:ea typeface="+mn-ea"/>
                <a:cs typeface="+mn-cs"/>
              </a:rPr>
              <a:t>. The one who </a:t>
            </a:r>
            <a:r>
              <a:rPr lang="en-US" sz="1200" b="1" kern="1200" dirty="0">
                <a:solidFill>
                  <a:schemeClr val="tx1"/>
                </a:solidFill>
                <a:effectLst/>
                <a:latin typeface="+mn-lt"/>
                <a:ea typeface="+mn-ea"/>
                <a:cs typeface="+mn-cs"/>
              </a:rPr>
              <a:t>walks in the darkness does not know</a:t>
            </a:r>
            <a:r>
              <a:rPr lang="en-US" sz="1200" kern="1200" dirty="0">
                <a:solidFill>
                  <a:schemeClr val="tx1"/>
                </a:solidFill>
                <a:effectLst/>
                <a:latin typeface="+mn-lt"/>
                <a:ea typeface="+mn-ea"/>
                <a:cs typeface="+mn-cs"/>
              </a:rPr>
              <a:t> where he is going. </a:t>
            </a:r>
            <a:r>
              <a:rPr lang="en-US" sz="1200" b="1" u="none" strike="noStrike" kern="1200" dirty="0">
                <a:solidFill>
                  <a:schemeClr val="tx1"/>
                </a:solidFill>
                <a:effectLst/>
                <a:latin typeface="+mn-lt"/>
                <a:ea typeface="+mn-ea"/>
                <a:cs typeface="+mn-cs"/>
              </a:rPr>
              <a:t>36</a:t>
            </a:r>
            <a:r>
              <a:rPr lang="en-US" sz="1200" u="none" strike="noStrike"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While you have the light, believe in the light, that you may become sons of light</a:t>
            </a:r>
            <a:r>
              <a:rPr lang="en-US" sz="1200" kern="1200" dirty="0">
                <a:solidFill>
                  <a:schemeClr val="tx1"/>
                </a:solidFill>
                <a:effectLst/>
                <a:latin typeface="+mn-lt"/>
                <a:ea typeface="+mn-ea"/>
                <a:cs typeface="+mn-cs"/>
              </a:rPr>
              <a:t>.” When Jesus had said these things, he departed and hid himself from them.</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GB" dirty="0"/>
          </a:p>
          <a:p>
            <a:endParaRPr lang="en-GB" dirty="0"/>
          </a:p>
        </p:txBody>
      </p:sp>
      <p:sp>
        <p:nvSpPr>
          <p:cNvPr id="4" name="Slide Number Placeholder 3"/>
          <p:cNvSpPr>
            <a:spLocks noGrp="1"/>
          </p:cNvSpPr>
          <p:nvPr>
            <p:ph type="sldNum" sz="quarter" idx="5"/>
          </p:nvPr>
        </p:nvSpPr>
        <p:spPr/>
        <p:txBody>
          <a:bodyPr/>
          <a:lstStyle/>
          <a:p>
            <a:fld id="{78EE8E3E-C0B6-48E2-96C3-94A54AE031EA}" type="slidenum">
              <a:rPr lang="en-GB" smtClean="0"/>
              <a:t>8</a:t>
            </a:fld>
            <a:endParaRPr lang="en-GB"/>
          </a:p>
        </p:txBody>
      </p:sp>
    </p:spTree>
    <p:extLst>
      <p:ext uri="{BB962C8B-B14F-4D97-AF65-F5344CB8AC3E}">
        <p14:creationId xmlns:p14="http://schemas.microsoft.com/office/powerpoint/2010/main" val="844361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1923" y="1122363"/>
            <a:ext cx="7588155" cy="2621154"/>
          </a:xfrm>
          <a:prstGeom prst="rect">
            <a:avLst/>
          </a:prstGeom>
        </p:spPr>
        <p:txBody>
          <a:bodyPr anchor="b">
            <a:normAutofit/>
          </a:bodyPr>
          <a:lstStyle>
            <a:lvl1pPr algn="ctr">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3843708"/>
            <a:ext cx="7588155" cy="1414091"/>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C128FA71-3A18-48C0-980F-4B68F7F63042}" type="datetime1">
              <a:rPr lang="en-US" smtClean="0"/>
              <a:t>4/19/2026</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558072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612648" y="548640"/>
            <a:ext cx="10515600" cy="1132258"/>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612648" y="1680898"/>
            <a:ext cx="10515600" cy="44960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7104EDB3-C0E8-45F8-9E1D-1B6C8D1880C0}" type="datetime1">
              <a:rPr lang="en-US" smtClean="0"/>
              <a:t>4/19/2026</a:t>
            </a:fld>
            <a:endParaRPr lang="en-US"/>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9933768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9634888" y="578497"/>
            <a:ext cx="2047037" cy="5598466"/>
          </a:xfrm>
          <a:prstGeom prst="rect">
            <a:avLst/>
          </a:prstGeo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838200" y="578497"/>
            <a:ext cx="8796688" cy="55984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9CF0EC4B-54ED-4041-B552-9BA760FA3DBA}" type="datetime1">
              <a:rPr lang="en-US" smtClean="0"/>
              <a:t>4/19/2026</a:t>
            </a:fld>
            <a:endParaRPr lang="en-US"/>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793606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612648" y="548640"/>
            <a:ext cx="10653578" cy="1132258"/>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51C1210E-201E-4473-82AC-2466F5386C38}" type="datetime1">
              <a:rPr lang="en-US" smtClean="0"/>
              <a:t>4/19/2026</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35508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603381" y="553616"/>
            <a:ext cx="8273140" cy="4008859"/>
          </a:xfrm>
          <a:prstGeom prst="rect">
            <a:avLst/>
          </a:prstGeom>
        </p:spPr>
        <p:txBody>
          <a:bodyPr anchor="t">
            <a:normAutofit/>
          </a:bodyPr>
          <a:lstStyle>
            <a:lvl1pPr>
              <a:defRPr sz="5400" cap="all"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603380" y="4589463"/>
            <a:ext cx="8273140" cy="1384617"/>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B01EA198-6CAB-4B8F-B93F-1F9C8C4B6CE7}" type="datetime1">
              <a:rPr lang="en-US" smtClean="0"/>
              <a:t>4/19/2026</a:t>
            </a:fld>
            <a:endParaRPr lang="en-US"/>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429264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10741152" cy="1132258"/>
          </a:xfrm>
          <a:prstGeom prst="rect">
            <a:avLst/>
          </a:prstGeo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612648"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CA06041F-4525-44D5-AA4F-332294BF1F56}" type="datetime1">
              <a:rPr lang="en-US" smtClean="0"/>
              <a:t>4/19/2026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752099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09600" y="547396"/>
            <a:ext cx="10745788" cy="1143292"/>
          </a:xfrm>
          <a:prstGeom prst="rect">
            <a:avLst/>
          </a:prstGeo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609600" y="2386894"/>
            <a:ext cx="5157787"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6172199" y="2386894"/>
            <a:ext cx="5183189"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F9557091-BBDF-4EB9-BA6B-2BB67AC4FC0F}" type="datetime1">
              <a:rPr lang="en-US" smtClean="0"/>
              <a:t>4/19/2026</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014352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a:xfrm>
            <a:off x="612648" y="548640"/>
            <a:ext cx="10653578" cy="1132258"/>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2D6B226B-77A6-410C-9796-083F278E0125}" type="datetime1">
              <a:rPr lang="en-US" smtClean="0"/>
              <a:t>4/19/2026</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1525403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A23A578B-D289-4C40-8593-3D356C49DA58}" type="datetime1">
              <a:rPr lang="en-US" smtClean="0"/>
              <a:t>4/19/2026</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7667797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597160" y="553616"/>
            <a:ext cx="3595634" cy="1757505"/>
          </a:xfrm>
          <a:prstGeom prst="rect">
            <a:avLst/>
          </a:prstGeom>
        </p:spPr>
        <p:txBody>
          <a:bodyPr anchor="t">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6"/>
            <a:ext cx="6279741" cy="54864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597160" y="2311121"/>
            <a:ext cx="3595634" cy="3728895"/>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713DFAE3-14DB-48A7-A80F-80DDB072CE3D}" type="datetime1">
              <a:rPr lang="en-US" smtClean="0"/>
              <a:t>4/19/2026</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155213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594360" y="557784"/>
            <a:ext cx="3595634" cy="2212313"/>
          </a:xfrm>
          <a:prstGeom prst="rect">
            <a:avLst/>
          </a:prstGeom>
        </p:spPr>
        <p:txBody>
          <a:bodyPr anchor="t">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p:nvPr>
        </p:nvSpPr>
        <p:spPr>
          <a:xfrm>
            <a:off x="5063319" y="657103"/>
            <a:ext cx="6483687" cy="555590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09601"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92C5EAEF-6478-4102-8F5D-A5FE9FC97ACB}" type="datetime1">
              <a:rPr lang="en-US" smtClean="0"/>
              <a:t>4/19/2026</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043544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image" Target="../media/image1.jpeg"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212016F0-635B-83A8-9413-305197156840}"/>
              </a:ext>
            </a:extLst>
          </p:cNvPr>
          <p:cNvPicPr>
            <a:picLocks noChangeAspect="1"/>
          </p:cNvPicPr>
          <p:nvPr userDrawn="1"/>
        </p:nvPicPr>
        <p:blipFill>
          <a:blip r:embed="rId13"/>
          <a:srcRect l="4546" r="4546" b="31818"/>
          <a:stretch>
            <a:fillRect/>
          </a:stretch>
        </p:blipFill>
        <p:spPr>
          <a:xfrm>
            <a:off x="20" y="10"/>
            <a:ext cx="12191979" cy="6857990"/>
          </a:xfrm>
          <a:prstGeom prst="rect">
            <a:avLst/>
          </a:prstGeom>
          <a:effectLst/>
        </p:spPr>
      </p:pic>
      <p:sp>
        <p:nvSpPr>
          <p:cNvPr id="9" name="Rectangle 8">
            <a:extLst>
              <a:ext uri="{FF2B5EF4-FFF2-40B4-BE49-F238E27FC236}">
                <a16:creationId xmlns:a16="http://schemas.microsoft.com/office/drawing/2014/main" id="{CE48432B-EB32-31A8-2247-202ACA02AA1D}"/>
              </a:ext>
            </a:extLst>
          </p:cNvPr>
          <p:cNvSpPr/>
          <p:nvPr userDrawn="1"/>
        </p:nvSpPr>
        <p:spPr>
          <a:xfrm>
            <a:off x="0" y="-10"/>
            <a:ext cx="12191979" cy="6858000"/>
          </a:xfrm>
          <a:prstGeom prst="rect">
            <a:avLst/>
          </a:prstGeom>
          <a:gradFill>
            <a:gsLst>
              <a:gs pos="0">
                <a:schemeClr val="tx1">
                  <a:alpha val="88000"/>
                </a:schemeClr>
              </a:gs>
              <a:gs pos="31000">
                <a:schemeClr val="tx1">
                  <a:alpha val="0"/>
                </a:schemeClr>
              </a:gs>
            </a:gsLst>
            <a:lin ang="5400000" scaled="1"/>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a:effectLst>
            <a:glow rad="635000">
              <a:schemeClr val="bg1">
                <a:alpha val="90000"/>
              </a:schemeClr>
            </a:glow>
          </a:effectLst>
        </p:spPr>
        <p:txBody>
          <a:bodyPr vert="horz" lIns="0" tIns="0" rIns="0" bIns="0" rtlCol="0" anchor="ctr" anchorCtr="1">
            <a:normAutofit/>
          </a:bodyPr>
          <a:lstStyle/>
          <a:p>
            <a:r>
              <a:rPr lang="en-US" dirty="0"/>
              <a:t>Click to edit Master title style</a:t>
            </a:r>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a:solidFill>
            <a:srgbClr val="FFFFFF">
              <a:alpha val="80000"/>
            </a:srgbClr>
          </a:solidFill>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67F45AC6-C491-4585-A584-9CE2AF7D5500}" type="datetime1">
              <a:rPr lang="en-US" smtClean="0"/>
              <a:t>4/19/2026</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CC057153-B650-4DEB-B370-79DDCFDCE934}" type="slidenum">
              <a:rPr lang="en-US" smtClean="0"/>
              <a:t>‹#›</a:t>
            </a:fld>
            <a:endParaRPr lang="en-US"/>
          </a:p>
        </p:txBody>
      </p:sp>
    </p:spTree>
    <p:extLst>
      <p:ext uri="{BB962C8B-B14F-4D97-AF65-F5344CB8AC3E}">
        <p14:creationId xmlns:p14="http://schemas.microsoft.com/office/powerpoint/2010/main" val="4107206158"/>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2" r:id="rId6"/>
    <p:sldLayoutId id="2147483688" r:id="rId7"/>
    <p:sldLayoutId id="2147483689" r:id="rId8"/>
    <p:sldLayoutId id="2147483690" r:id="rId9"/>
    <p:sldLayoutId id="2147483691" r:id="rId10"/>
    <p:sldLayoutId id="2147483693" r:id="rId11"/>
  </p:sldLayoutIdLst>
  <p:hf sldNum="0" hdr="0" ftr="0" dt="0"/>
  <p:txStyles>
    <p:titleStyle>
      <a:lvl1pPr algn="l" defTabSz="914400" rtl="0" eaLnBrk="1" latinLnBrk="0" hangingPunct="1">
        <a:lnSpc>
          <a:spcPct val="90000"/>
        </a:lnSpc>
        <a:spcBef>
          <a:spcPct val="0"/>
        </a:spcBef>
        <a:buNone/>
        <a:defRPr sz="3600" b="1" kern="1200">
          <a:solidFill>
            <a:schemeClr val="tx1"/>
          </a:solidFill>
          <a:effectLst>
            <a:glow rad="508000">
              <a:schemeClr val="bg1">
                <a:alpha val="95000"/>
              </a:schemeClr>
            </a:glo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07689037-E691-3D41-BC06-D80BEE4CB776}"/>
              </a:ext>
            </a:extLst>
          </p:cNvPr>
          <p:cNvSpPr txBox="1">
            <a:spLocks/>
          </p:cNvSpPr>
          <p:nvPr/>
        </p:nvSpPr>
        <p:spPr>
          <a:xfrm>
            <a:off x="612648" y="548640"/>
            <a:ext cx="10653578" cy="1915840"/>
          </a:xfrm>
          <a:prstGeom prst="rect">
            <a:avLst/>
          </a:prstGeom>
          <a:effectLst>
            <a:glow rad="635000">
              <a:schemeClr val="bg1">
                <a:alpha val="90000"/>
              </a:schemeClr>
            </a:glow>
          </a:effectLst>
        </p:spPr>
        <p:txBody>
          <a:bodyPr vert="horz" lIns="0" tIns="0" rIns="0" bIns="0" rtlCol="0" anchor="b" anchorCtr="1">
            <a:normAutofit/>
          </a:bodyPr>
          <a:lstStyle>
            <a:lvl1pPr algn="ctr" defTabSz="914400" rtl="0" eaLnBrk="1" latinLnBrk="0" hangingPunct="1">
              <a:lnSpc>
                <a:spcPct val="90000"/>
              </a:lnSpc>
              <a:spcBef>
                <a:spcPct val="0"/>
              </a:spcBef>
              <a:buNone/>
              <a:defRPr sz="4000" b="1" kern="1200">
                <a:solidFill>
                  <a:schemeClr val="tx1"/>
                </a:solidFill>
                <a:latin typeface="+mj-lt"/>
                <a:ea typeface="+mj-ea"/>
                <a:cs typeface="+mj-cs"/>
              </a:defRPr>
            </a:lvl1pPr>
          </a:lstStyle>
          <a:p>
            <a:pPr>
              <a:tabLst>
                <a:tab pos="8518525" algn="l"/>
              </a:tabLst>
            </a:pPr>
            <a:r>
              <a:rPr lang="en-GB" sz="8800" dirty="0">
                <a:ln>
                  <a:solidFill>
                    <a:schemeClr val="bg1">
                      <a:lumMod val="75000"/>
                    </a:schemeClr>
                  </a:solidFill>
                </a:ln>
                <a:solidFill>
                  <a:schemeClr val="bg1"/>
                </a:solidFill>
                <a:effectLst>
                  <a:glow rad="685800">
                    <a:srgbClr val="FFFF99"/>
                  </a:glow>
                </a:effectLst>
              </a:rPr>
              <a:t>Children of Light</a:t>
            </a:r>
          </a:p>
        </p:txBody>
      </p:sp>
      <p:sp>
        <p:nvSpPr>
          <p:cNvPr id="2" name="Content Placeholder 2">
            <a:extLst>
              <a:ext uri="{FF2B5EF4-FFF2-40B4-BE49-F238E27FC236}">
                <a16:creationId xmlns:a16="http://schemas.microsoft.com/office/drawing/2014/main" id="{EF30C5D1-0A9A-7A24-A0C6-4330E52BDD04}"/>
              </a:ext>
            </a:extLst>
          </p:cNvPr>
          <p:cNvSpPr txBox="1">
            <a:spLocks/>
          </p:cNvSpPr>
          <p:nvPr/>
        </p:nvSpPr>
        <p:spPr>
          <a:xfrm>
            <a:off x="3041481" y="3735833"/>
            <a:ext cx="6146528" cy="1545194"/>
          </a:xfrm>
          <a:prstGeom prst="rect">
            <a:avLst/>
          </a:prstGeom>
          <a:solidFill>
            <a:srgbClr val="FFFFFF">
              <a:alpha val="80000"/>
            </a:srgbClr>
          </a:solidFill>
        </p:spPr>
        <p:txBody>
          <a:bodyPr vert="horz" lIns="91440" tIns="45720" rIns="91440" bIns="45720" rtlCol="0" anchor="ctr">
            <a:normAutofit/>
          </a:bodyPr>
          <a:lstStyle>
            <a:lvl1pPr marL="0" indent="0" algn="ctr" defTabSz="914400" rtl="0" eaLnBrk="1" latinLnBrk="0" hangingPunct="1">
              <a:lnSpc>
                <a:spcPct val="120000"/>
              </a:lnSpc>
              <a:spcBef>
                <a:spcPts val="1000"/>
              </a:spcBef>
              <a:buFont typeface="Arial" panose="020B0604020202020204" pitchFamily="34" charset="0"/>
              <a:buNone/>
              <a:defRPr sz="1800" kern="1200">
                <a:solidFill>
                  <a:schemeClr val="tx1"/>
                </a:solidFill>
                <a:latin typeface="+mn-lt"/>
                <a:ea typeface="+mn-ea"/>
                <a:cs typeface="+mn-cs"/>
              </a:defRPr>
            </a:lvl1pPr>
            <a:lvl2pPr marL="457200" indent="0" algn="ctr" defTabSz="914400" rtl="0" eaLnBrk="1" latinLnBrk="0" hangingPunct="1">
              <a:lnSpc>
                <a:spcPct val="12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2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3200" b="1" dirty="0"/>
              <a:t>Ephesians 5:1–14</a:t>
            </a:r>
          </a:p>
        </p:txBody>
      </p:sp>
    </p:spTree>
    <p:extLst>
      <p:ext uri="{BB962C8B-B14F-4D97-AF65-F5344CB8AC3E}">
        <p14:creationId xmlns:p14="http://schemas.microsoft.com/office/powerpoint/2010/main" val="10148555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2BD8E-613B-F7A3-5A64-997EA3178163}"/>
              </a:ext>
            </a:extLst>
          </p:cNvPr>
          <p:cNvSpPr>
            <a:spLocks noGrp="1"/>
          </p:cNvSpPr>
          <p:nvPr>
            <p:ph type="title"/>
          </p:nvPr>
        </p:nvSpPr>
        <p:spPr>
          <a:xfrm>
            <a:off x="612648" y="167231"/>
            <a:ext cx="10653578" cy="1132258"/>
          </a:xfrm>
        </p:spPr>
        <p:txBody>
          <a:bodyPr/>
          <a:lstStyle/>
          <a:p>
            <a:r>
              <a:rPr lang="en-GB" dirty="0">
                <a:solidFill>
                  <a:schemeClr val="bg1"/>
                </a:solidFill>
                <a:effectLst/>
              </a:rPr>
              <a:t>Ephesians 5:1-14</a:t>
            </a:r>
          </a:p>
        </p:txBody>
      </p:sp>
      <p:sp>
        <p:nvSpPr>
          <p:cNvPr id="3" name="Content Placeholder 2">
            <a:extLst>
              <a:ext uri="{FF2B5EF4-FFF2-40B4-BE49-F238E27FC236}">
                <a16:creationId xmlns:a16="http://schemas.microsoft.com/office/drawing/2014/main" id="{A13BED97-61AB-B578-D4BA-2E3802A472AD}"/>
              </a:ext>
            </a:extLst>
          </p:cNvPr>
          <p:cNvSpPr>
            <a:spLocks noGrp="1"/>
          </p:cNvSpPr>
          <p:nvPr>
            <p:ph idx="1"/>
          </p:nvPr>
        </p:nvSpPr>
        <p:spPr>
          <a:xfrm>
            <a:off x="205373" y="1715531"/>
            <a:ext cx="11818743" cy="4895531"/>
          </a:xfrm>
        </p:spPr>
        <p:txBody>
          <a:bodyPr>
            <a:normAutofit fontScale="85000" lnSpcReduction="10000"/>
          </a:bodyPr>
          <a:lstStyle/>
          <a:p>
            <a:pPr marL="0" indent="0">
              <a:buNone/>
            </a:pPr>
            <a:r>
              <a:rPr lang="en-US" b="1" dirty="0"/>
              <a:t>Ephesians 5:1–14 (ESV)</a:t>
            </a:r>
            <a:r>
              <a:rPr lang="en-US" dirty="0"/>
              <a:t> </a:t>
            </a:r>
          </a:p>
          <a:p>
            <a:pPr marL="0" indent="0">
              <a:buNone/>
            </a:pPr>
            <a:r>
              <a:rPr lang="en-US" b="1" dirty="0"/>
              <a:t>1</a:t>
            </a:r>
            <a:r>
              <a:rPr lang="en-US" dirty="0"/>
              <a:t> Therefore be imitators of God, as beloved children. </a:t>
            </a:r>
            <a:r>
              <a:rPr lang="en-US" b="1" dirty="0"/>
              <a:t>2</a:t>
            </a:r>
            <a:r>
              <a:rPr lang="en-US" dirty="0"/>
              <a:t> And walk in love, as Christ loved us and gave himself up for us, a fragrant offering and sacrifice to God. </a:t>
            </a:r>
          </a:p>
          <a:p>
            <a:pPr marL="0" indent="0">
              <a:buNone/>
            </a:pPr>
            <a:r>
              <a:rPr lang="en-US" b="1" dirty="0"/>
              <a:t>3</a:t>
            </a:r>
            <a:r>
              <a:rPr lang="en-US" dirty="0"/>
              <a:t> But sexual immorality and all impurity or covetousness must not even be named among you, as is proper among saints. </a:t>
            </a:r>
            <a:r>
              <a:rPr lang="en-US" b="1" dirty="0"/>
              <a:t>4</a:t>
            </a:r>
            <a:r>
              <a:rPr lang="en-US" dirty="0"/>
              <a:t> Let there be no filthiness nor foolish talk nor crude joking, which are out of place, but instead let there be thanksgiving. </a:t>
            </a:r>
            <a:r>
              <a:rPr lang="en-US" b="1" dirty="0"/>
              <a:t>5</a:t>
            </a:r>
            <a:r>
              <a:rPr lang="en-US" dirty="0"/>
              <a:t> For you may be sure of this, that everyone who is sexually immoral or impure, or who is covetous (that is, an idolater), has no inheritance in the kingdom of Christ and God. </a:t>
            </a:r>
            <a:r>
              <a:rPr lang="en-US" b="1" dirty="0"/>
              <a:t>6</a:t>
            </a:r>
            <a:r>
              <a:rPr lang="en-US" dirty="0"/>
              <a:t> Let no one deceive you with empty words, for because of these things the wrath of God comes upon the sons of disobedience.</a:t>
            </a:r>
          </a:p>
          <a:p>
            <a:pPr marL="0" indent="0">
              <a:buNone/>
            </a:pPr>
            <a:r>
              <a:rPr lang="en-US" b="1" dirty="0"/>
              <a:t>7</a:t>
            </a:r>
            <a:r>
              <a:rPr lang="en-US" dirty="0"/>
              <a:t> Therefore do not become partners with them; </a:t>
            </a:r>
            <a:r>
              <a:rPr lang="en-US" b="1" dirty="0"/>
              <a:t>8</a:t>
            </a:r>
            <a:r>
              <a:rPr lang="en-US" dirty="0"/>
              <a:t> for at one time you were darkness, but now you are light in the Lord. Walk as children of light </a:t>
            </a:r>
            <a:r>
              <a:rPr lang="en-US" b="1" dirty="0"/>
              <a:t>9</a:t>
            </a:r>
            <a:r>
              <a:rPr lang="en-US" dirty="0"/>
              <a:t> (for the fruit of light is found in all that is good and right and true), </a:t>
            </a:r>
            <a:r>
              <a:rPr lang="en-US" b="1" dirty="0"/>
              <a:t>10</a:t>
            </a:r>
            <a:r>
              <a:rPr lang="en-US" dirty="0"/>
              <a:t> and try to discern what is pleasing to the Lord. </a:t>
            </a:r>
            <a:r>
              <a:rPr lang="en-US" b="1" dirty="0"/>
              <a:t>11</a:t>
            </a:r>
            <a:r>
              <a:rPr lang="en-US" dirty="0"/>
              <a:t> Take no part in the unfruitful works of darkness, but instead expose them. </a:t>
            </a:r>
            <a:r>
              <a:rPr lang="en-US" b="1" dirty="0"/>
              <a:t>12</a:t>
            </a:r>
            <a:r>
              <a:rPr lang="en-US" dirty="0"/>
              <a:t> For it is shameful even to speak of the things that they do in secret. </a:t>
            </a:r>
            <a:r>
              <a:rPr lang="en-US" b="1" dirty="0"/>
              <a:t>13</a:t>
            </a:r>
            <a:r>
              <a:rPr lang="en-US" dirty="0"/>
              <a:t> But when anything is exposed by the light, it becomes visible, </a:t>
            </a:r>
            <a:r>
              <a:rPr lang="en-US" b="1" dirty="0"/>
              <a:t>14</a:t>
            </a:r>
            <a:r>
              <a:rPr lang="en-US" dirty="0"/>
              <a:t> for anything that becomes visible is light. Therefore it says, </a:t>
            </a:r>
          </a:p>
          <a:p>
            <a:pPr marL="0" indent="0">
              <a:buNone/>
            </a:pPr>
            <a:r>
              <a:rPr lang="en-US" dirty="0"/>
              <a:t>“Awake, O sleeper, and arise from the dead, and Christ will shine on you.”</a:t>
            </a:r>
          </a:p>
        </p:txBody>
      </p:sp>
    </p:spTree>
    <p:extLst>
      <p:ext uri="{BB962C8B-B14F-4D97-AF65-F5344CB8AC3E}">
        <p14:creationId xmlns:p14="http://schemas.microsoft.com/office/powerpoint/2010/main" val="98719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2C086-6676-7CE4-BDBF-B3BF9ED7F396}"/>
              </a:ext>
            </a:extLst>
          </p:cNvPr>
          <p:cNvSpPr>
            <a:spLocks noGrp="1"/>
          </p:cNvSpPr>
          <p:nvPr>
            <p:ph type="title"/>
          </p:nvPr>
        </p:nvSpPr>
        <p:spPr/>
        <p:txBody>
          <a:bodyPr/>
          <a:lstStyle/>
          <a:p>
            <a:r>
              <a:rPr lang="en-GB" dirty="0">
                <a:solidFill>
                  <a:schemeClr val="bg1"/>
                </a:solidFill>
                <a:effectLst>
                  <a:glow rad="508000">
                    <a:srgbClr val="92D050">
                      <a:alpha val="95000"/>
                    </a:srgbClr>
                  </a:glow>
                </a:effectLst>
              </a:rPr>
              <a:t>What to Do</a:t>
            </a:r>
          </a:p>
        </p:txBody>
      </p:sp>
      <p:sp>
        <p:nvSpPr>
          <p:cNvPr id="4" name="Content Placeholder 2">
            <a:extLst>
              <a:ext uri="{FF2B5EF4-FFF2-40B4-BE49-F238E27FC236}">
                <a16:creationId xmlns:a16="http://schemas.microsoft.com/office/drawing/2014/main" id="{8FC5D666-ACCC-D898-9D9F-BB8FCE9395FE}"/>
              </a:ext>
            </a:extLst>
          </p:cNvPr>
          <p:cNvSpPr>
            <a:spLocks noGrp="1"/>
          </p:cNvSpPr>
          <p:nvPr>
            <p:ph idx="1"/>
          </p:nvPr>
        </p:nvSpPr>
        <p:spPr>
          <a:xfrm>
            <a:off x="612775" y="1716088"/>
            <a:ext cx="10653713" cy="4592637"/>
          </a:xfrm>
        </p:spPr>
        <p:txBody>
          <a:bodyPr>
            <a:normAutofit fontScale="77500" lnSpcReduction="20000"/>
          </a:bodyPr>
          <a:lstStyle/>
          <a:p>
            <a:pPr marL="0" indent="0">
              <a:buNone/>
            </a:pPr>
            <a:r>
              <a:rPr lang="en-US" sz="3100" b="1" dirty="0"/>
              <a:t>4</a:t>
            </a:r>
            <a:r>
              <a:rPr lang="en-US" b="1" dirty="0"/>
              <a:t>:32 </a:t>
            </a:r>
            <a:r>
              <a:rPr lang="en-US" b="1" dirty="0">
                <a:solidFill>
                  <a:srgbClr val="92D050"/>
                </a:solidFill>
              </a:rPr>
              <a:t>Be kind to one another, tenderhearted, forgiving one another, as God in Christ forgave you. </a:t>
            </a:r>
          </a:p>
          <a:p>
            <a:pPr marL="0" indent="0">
              <a:buNone/>
            </a:pPr>
            <a:r>
              <a:rPr lang="en-US" sz="3100" b="1" dirty="0"/>
              <a:t>5</a:t>
            </a:r>
            <a:r>
              <a:rPr lang="en-US" b="1" dirty="0"/>
              <a:t>:1 </a:t>
            </a:r>
            <a:r>
              <a:rPr lang="en-US" b="1" dirty="0">
                <a:solidFill>
                  <a:srgbClr val="92D050"/>
                </a:solidFill>
              </a:rPr>
              <a:t>Therefore be imitators of God, as beloved children. </a:t>
            </a:r>
            <a:r>
              <a:rPr lang="en-US" b="1" dirty="0"/>
              <a:t>2</a:t>
            </a:r>
            <a:r>
              <a:rPr lang="en-US" b="1" dirty="0">
                <a:solidFill>
                  <a:srgbClr val="92D050"/>
                </a:solidFill>
              </a:rPr>
              <a:t> And walk in love, as Christ loved us and gave himself up for us, a fragrant offering and sacrifice to God. </a:t>
            </a:r>
          </a:p>
          <a:p>
            <a:pPr marL="0" indent="0">
              <a:buNone/>
            </a:pPr>
            <a:r>
              <a:rPr lang="en-US" b="1" dirty="0"/>
              <a:t>3</a:t>
            </a:r>
            <a:r>
              <a:rPr lang="en-US" dirty="0"/>
              <a:t> But sexual immorality and all impurity or covetousness must not even be named among you, as is proper among saints. </a:t>
            </a:r>
            <a:r>
              <a:rPr lang="en-US" b="1" dirty="0"/>
              <a:t>4</a:t>
            </a:r>
            <a:r>
              <a:rPr lang="en-US" dirty="0"/>
              <a:t> Let there be no filthiness nor foolish talk nor crude joking, which are out of place, but instead </a:t>
            </a:r>
            <a:r>
              <a:rPr lang="en-US" b="1" dirty="0">
                <a:solidFill>
                  <a:srgbClr val="92D050"/>
                </a:solidFill>
              </a:rPr>
              <a:t>let there be thanksgiving. </a:t>
            </a:r>
            <a:r>
              <a:rPr lang="en-US" b="1" dirty="0"/>
              <a:t>5</a:t>
            </a:r>
            <a:r>
              <a:rPr lang="en-US" dirty="0"/>
              <a:t> For you may be sure of this, that everyone who is sexually immoral or impure, or who is covetous (that is, an idolater), has no inheritance in the kingdom of Christ and God. </a:t>
            </a:r>
            <a:r>
              <a:rPr lang="en-US" b="1" dirty="0"/>
              <a:t>6</a:t>
            </a:r>
            <a:r>
              <a:rPr lang="en-US" dirty="0"/>
              <a:t> Let no one deceive you with empty words, for because of these things the wrath of God comes upon the sons of disobedience.</a:t>
            </a:r>
          </a:p>
          <a:p>
            <a:pPr marL="0" indent="0">
              <a:buNone/>
            </a:pPr>
            <a:r>
              <a:rPr lang="en-US" b="1" dirty="0"/>
              <a:t>7</a:t>
            </a:r>
            <a:r>
              <a:rPr lang="en-US" dirty="0"/>
              <a:t> Therefore do not become partners with them; </a:t>
            </a:r>
            <a:r>
              <a:rPr lang="en-US" b="1" dirty="0"/>
              <a:t>8</a:t>
            </a:r>
            <a:r>
              <a:rPr lang="en-US" dirty="0"/>
              <a:t> for at one time you were darkness, but </a:t>
            </a:r>
            <a:r>
              <a:rPr lang="en-US" b="1" dirty="0">
                <a:solidFill>
                  <a:srgbClr val="92D050"/>
                </a:solidFill>
              </a:rPr>
              <a:t>now you are light in the Lord. Walk as children of light</a:t>
            </a:r>
            <a:r>
              <a:rPr lang="en-US" dirty="0"/>
              <a:t> </a:t>
            </a:r>
            <a:r>
              <a:rPr lang="en-US" b="1" dirty="0"/>
              <a:t>9</a:t>
            </a:r>
            <a:r>
              <a:rPr lang="en-US" dirty="0"/>
              <a:t> (for the fruit of light is found in all that is good and right and true), </a:t>
            </a:r>
            <a:r>
              <a:rPr lang="en-US" b="1" dirty="0"/>
              <a:t>10</a:t>
            </a:r>
            <a:r>
              <a:rPr lang="en-US" dirty="0"/>
              <a:t> and try to </a:t>
            </a:r>
            <a:r>
              <a:rPr lang="en-US" b="1" dirty="0">
                <a:solidFill>
                  <a:srgbClr val="92D050"/>
                </a:solidFill>
              </a:rPr>
              <a:t>discern what is pleasing to the Lord.</a:t>
            </a:r>
            <a:r>
              <a:rPr lang="en-US" dirty="0"/>
              <a:t> </a:t>
            </a:r>
            <a:r>
              <a:rPr lang="en-US" b="1" dirty="0"/>
              <a:t>11</a:t>
            </a:r>
            <a:r>
              <a:rPr lang="en-US" dirty="0"/>
              <a:t> Take no part in the unfruitful works of darkness, but </a:t>
            </a:r>
            <a:r>
              <a:rPr lang="en-US" b="1" dirty="0">
                <a:solidFill>
                  <a:srgbClr val="92D050"/>
                </a:solidFill>
              </a:rPr>
              <a:t>instead expose them.</a:t>
            </a:r>
            <a:r>
              <a:rPr lang="en-US" dirty="0"/>
              <a:t> </a:t>
            </a:r>
            <a:r>
              <a:rPr lang="en-US" b="1" dirty="0"/>
              <a:t>12</a:t>
            </a:r>
            <a:r>
              <a:rPr lang="en-US" dirty="0"/>
              <a:t> For it is shameful even to speak of the things that they do in secret. </a:t>
            </a:r>
            <a:r>
              <a:rPr lang="en-US" b="1" dirty="0"/>
              <a:t>13</a:t>
            </a:r>
            <a:r>
              <a:rPr lang="en-US" dirty="0"/>
              <a:t> But when anything is exposed by the light, it becomes visible, </a:t>
            </a:r>
            <a:r>
              <a:rPr lang="en-US" b="1" dirty="0"/>
              <a:t>14</a:t>
            </a:r>
            <a:r>
              <a:rPr lang="en-US" dirty="0"/>
              <a:t> for anything that becomes visible is light. Therefore it says, </a:t>
            </a:r>
          </a:p>
          <a:p>
            <a:pPr marL="0" indent="0">
              <a:buNone/>
            </a:pPr>
            <a:r>
              <a:rPr lang="en-US" dirty="0"/>
              <a:t>“Awake, O sleeper, and arise from the dead, and Christ will shine on you.”</a:t>
            </a:r>
          </a:p>
        </p:txBody>
      </p:sp>
    </p:spTree>
    <p:extLst>
      <p:ext uri="{BB962C8B-B14F-4D97-AF65-F5344CB8AC3E}">
        <p14:creationId xmlns:p14="http://schemas.microsoft.com/office/powerpoint/2010/main" val="1995818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5AEF9F-14B5-A6DC-0ECF-DFB5ACD932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2E789E-A7AE-E6CD-FFAB-C67A21B083A1}"/>
              </a:ext>
            </a:extLst>
          </p:cNvPr>
          <p:cNvSpPr>
            <a:spLocks noGrp="1"/>
          </p:cNvSpPr>
          <p:nvPr>
            <p:ph type="title"/>
          </p:nvPr>
        </p:nvSpPr>
        <p:spPr/>
        <p:txBody>
          <a:bodyPr/>
          <a:lstStyle/>
          <a:p>
            <a:r>
              <a:rPr lang="en-GB" dirty="0">
                <a:solidFill>
                  <a:schemeClr val="bg1"/>
                </a:solidFill>
                <a:effectLst>
                  <a:glow rad="508000">
                    <a:srgbClr val="92D050">
                      <a:alpha val="95000"/>
                    </a:srgbClr>
                  </a:glow>
                </a:effectLst>
              </a:rPr>
              <a:t>What to Do</a:t>
            </a:r>
          </a:p>
        </p:txBody>
      </p:sp>
      <p:sp>
        <p:nvSpPr>
          <p:cNvPr id="4" name="Content Placeholder 2">
            <a:extLst>
              <a:ext uri="{FF2B5EF4-FFF2-40B4-BE49-F238E27FC236}">
                <a16:creationId xmlns:a16="http://schemas.microsoft.com/office/drawing/2014/main" id="{7A43A6A6-9F57-491F-6A44-87BE350E7275}"/>
              </a:ext>
            </a:extLst>
          </p:cNvPr>
          <p:cNvSpPr>
            <a:spLocks noGrp="1"/>
          </p:cNvSpPr>
          <p:nvPr>
            <p:ph idx="1"/>
          </p:nvPr>
        </p:nvSpPr>
        <p:spPr>
          <a:xfrm>
            <a:off x="612775" y="1716088"/>
            <a:ext cx="10653713" cy="4592637"/>
          </a:xfrm>
        </p:spPr>
        <p:txBody>
          <a:bodyPr>
            <a:normAutofit/>
          </a:bodyPr>
          <a:lstStyle/>
          <a:p>
            <a:pPr marL="0" indent="0">
              <a:buNone/>
            </a:pPr>
            <a:r>
              <a:rPr lang="en-US" b="1" dirty="0"/>
              <a:t>4:32 </a:t>
            </a:r>
            <a:r>
              <a:rPr lang="en-US" b="1" dirty="0">
                <a:solidFill>
                  <a:srgbClr val="92D050"/>
                </a:solidFill>
              </a:rPr>
              <a:t>Be kind to one another, tenderhearted, forgiving one another, as God in Christ forgave you. </a:t>
            </a:r>
          </a:p>
          <a:p>
            <a:pPr marL="0" indent="0">
              <a:buNone/>
            </a:pPr>
            <a:r>
              <a:rPr lang="en-US" b="1" dirty="0"/>
              <a:t>5:1 </a:t>
            </a:r>
            <a:r>
              <a:rPr lang="en-US" b="1" dirty="0">
                <a:solidFill>
                  <a:srgbClr val="92D050"/>
                </a:solidFill>
              </a:rPr>
              <a:t>Therefore be imitators of God, as beloved children. </a:t>
            </a:r>
            <a:r>
              <a:rPr lang="en-US" b="1" dirty="0"/>
              <a:t>2</a:t>
            </a:r>
            <a:r>
              <a:rPr lang="en-US" b="1" dirty="0">
                <a:solidFill>
                  <a:srgbClr val="92D050"/>
                </a:solidFill>
              </a:rPr>
              <a:t> And walk in love, as Christ loved us and gave himself up for us, a fragrant offering and sacrifice to God. </a:t>
            </a:r>
          </a:p>
          <a:p>
            <a:pPr marL="0" indent="0">
              <a:buNone/>
            </a:pPr>
            <a:r>
              <a:rPr lang="en-US" b="1" dirty="0"/>
              <a:t>5:4</a:t>
            </a:r>
            <a:r>
              <a:rPr lang="en-US" dirty="0"/>
              <a:t> </a:t>
            </a:r>
            <a:r>
              <a:rPr lang="en-US" b="1" dirty="0">
                <a:solidFill>
                  <a:srgbClr val="92D050"/>
                </a:solidFill>
              </a:rPr>
              <a:t>…let there be thanksgiving. </a:t>
            </a:r>
          </a:p>
          <a:p>
            <a:pPr marL="0" indent="0">
              <a:buNone/>
            </a:pPr>
            <a:r>
              <a:rPr lang="en-US" b="1" dirty="0"/>
              <a:t>5:8</a:t>
            </a:r>
            <a:r>
              <a:rPr lang="en-US" dirty="0"/>
              <a:t> </a:t>
            </a:r>
            <a:r>
              <a:rPr lang="en-US" b="1" dirty="0">
                <a:solidFill>
                  <a:srgbClr val="92D050"/>
                </a:solidFill>
              </a:rPr>
              <a:t>Walk as children of light</a:t>
            </a:r>
          </a:p>
          <a:p>
            <a:pPr marL="0" indent="0">
              <a:buNone/>
            </a:pPr>
            <a:r>
              <a:rPr lang="en-US" b="1" dirty="0"/>
              <a:t>5:10</a:t>
            </a:r>
            <a:r>
              <a:rPr lang="en-US" dirty="0"/>
              <a:t> </a:t>
            </a:r>
            <a:r>
              <a:rPr lang="en-US" b="1" dirty="0">
                <a:solidFill>
                  <a:srgbClr val="92D050"/>
                </a:solidFill>
              </a:rPr>
              <a:t>…try to discern what is pleasing to the Lord.</a:t>
            </a:r>
          </a:p>
          <a:p>
            <a:pPr marL="0" indent="0">
              <a:buNone/>
            </a:pPr>
            <a:r>
              <a:rPr lang="en-US" b="1" dirty="0"/>
              <a:t>5:11</a:t>
            </a:r>
            <a:r>
              <a:rPr lang="en-US" dirty="0"/>
              <a:t> Take no part in the unfruitful works of darkness, but </a:t>
            </a:r>
            <a:r>
              <a:rPr lang="en-US" b="1" dirty="0">
                <a:solidFill>
                  <a:srgbClr val="92D050"/>
                </a:solidFill>
              </a:rPr>
              <a:t>instead expose them.</a:t>
            </a:r>
          </a:p>
        </p:txBody>
      </p:sp>
    </p:spTree>
    <p:extLst>
      <p:ext uri="{BB962C8B-B14F-4D97-AF65-F5344CB8AC3E}">
        <p14:creationId xmlns:p14="http://schemas.microsoft.com/office/powerpoint/2010/main" val="2342296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D5FA0A-584D-D456-9CBC-7B10D31055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EB18B7-E601-F130-E744-621A6A66EE34}"/>
              </a:ext>
            </a:extLst>
          </p:cNvPr>
          <p:cNvSpPr>
            <a:spLocks noGrp="1"/>
          </p:cNvSpPr>
          <p:nvPr>
            <p:ph type="title"/>
          </p:nvPr>
        </p:nvSpPr>
        <p:spPr>
          <a:effectLst>
            <a:glow rad="635000">
              <a:srgbClr val="FF0000">
                <a:alpha val="90000"/>
              </a:srgbClr>
            </a:glow>
          </a:effectLst>
        </p:spPr>
        <p:txBody>
          <a:bodyPr/>
          <a:lstStyle/>
          <a:p>
            <a:r>
              <a:rPr lang="en-GB" dirty="0">
                <a:effectLst>
                  <a:glow rad="508000">
                    <a:srgbClr val="FF0000">
                      <a:alpha val="95000"/>
                    </a:srgbClr>
                  </a:glow>
                </a:effectLst>
              </a:rPr>
              <a:t>What Not to Do</a:t>
            </a:r>
          </a:p>
        </p:txBody>
      </p:sp>
      <p:sp>
        <p:nvSpPr>
          <p:cNvPr id="4" name="Content Placeholder 2">
            <a:extLst>
              <a:ext uri="{FF2B5EF4-FFF2-40B4-BE49-F238E27FC236}">
                <a16:creationId xmlns:a16="http://schemas.microsoft.com/office/drawing/2014/main" id="{670C15CD-3BDD-A960-2618-17D5F7A5DA71}"/>
              </a:ext>
            </a:extLst>
          </p:cNvPr>
          <p:cNvSpPr>
            <a:spLocks noGrp="1"/>
          </p:cNvSpPr>
          <p:nvPr>
            <p:ph idx="1"/>
          </p:nvPr>
        </p:nvSpPr>
        <p:spPr>
          <a:xfrm>
            <a:off x="612775" y="1716088"/>
            <a:ext cx="10653713" cy="4592637"/>
          </a:xfrm>
        </p:spPr>
        <p:txBody>
          <a:bodyPr>
            <a:normAutofit fontScale="77500" lnSpcReduction="20000"/>
          </a:bodyPr>
          <a:lstStyle/>
          <a:p>
            <a:pPr marL="0" indent="0">
              <a:buNone/>
            </a:pPr>
            <a:r>
              <a:rPr lang="en-US" b="1" dirty="0"/>
              <a:t>Ephesians 5:1–14 (ESV)</a:t>
            </a:r>
            <a:r>
              <a:rPr lang="en-US" dirty="0"/>
              <a:t> </a:t>
            </a:r>
          </a:p>
          <a:p>
            <a:pPr marL="0" indent="0">
              <a:buNone/>
            </a:pPr>
            <a:r>
              <a:rPr lang="en-US" b="1" dirty="0"/>
              <a:t>1</a:t>
            </a:r>
            <a:r>
              <a:rPr lang="en-US" dirty="0"/>
              <a:t> Therefore be imitators of God, as beloved children. </a:t>
            </a:r>
            <a:r>
              <a:rPr lang="en-US" b="1" dirty="0"/>
              <a:t>2</a:t>
            </a:r>
            <a:r>
              <a:rPr lang="en-US" dirty="0"/>
              <a:t> And walk in love, as Christ loved us and gave himself up for us, a fragrant offering and sacrifice to God. </a:t>
            </a:r>
          </a:p>
          <a:p>
            <a:pPr marL="0" indent="0">
              <a:buNone/>
            </a:pPr>
            <a:r>
              <a:rPr lang="en-US" b="1" dirty="0"/>
              <a:t>3</a:t>
            </a:r>
            <a:r>
              <a:rPr lang="en-US" dirty="0"/>
              <a:t> </a:t>
            </a:r>
            <a:r>
              <a:rPr lang="en-US" b="1" dirty="0">
                <a:solidFill>
                  <a:srgbClr val="C00000"/>
                </a:solidFill>
              </a:rPr>
              <a:t>But sexual immorality and all impurity or covetousness must not even be named among you, as is proper among saints. </a:t>
            </a:r>
            <a:r>
              <a:rPr lang="en-US" b="1" dirty="0"/>
              <a:t>4</a:t>
            </a:r>
            <a:r>
              <a:rPr lang="en-US" dirty="0"/>
              <a:t> </a:t>
            </a:r>
            <a:r>
              <a:rPr lang="en-US" b="1" dirty="0">
                <a:solidFill>
                  <a:srgbClr val="C00000"/>
                </a:solidFill>
              </a:rPr>
              <a:t>Let there be no filthiness nor foolish talk nor crude joking, which are out of place, </a:t>
            </a:r>
            <a:r>
              <a:rPr lang="en-US" dirty="0"/>
              <a:t>but instead let there be thanksgiving. </a:t>
            </a:r>
            <a:r>
              <a:rPr lang="en-US" b="1" dirty="0"/>
              <a:t>5</a:t>
            </a:r>
            <a:r>
              <a:rPr lang="en-US" dirty="0"/>
              <a:t> </a:t>
            </a:r>
            <a:r>
              <a:rPr lang="en-US" b="1" dirty="0">
                <a:solidFill>
                  <a:srgbClr val="C00000"/>
                </a:solidFill>
              </a:rPr>
              <a:t>For you may be sure of this, that everyone who is sexually immoral or impure, or who is covetous (that is, an idolater), has no inheritance in the kingdom of Christ and God. </a:t>
            </a:r>
            <a:r>
              <a:rPr lang="en-US" b="1" dirty="0"/>
              <a:t>6</a:t>
            </a:r>
            <a:r>
              <a:rPr lang="en-US" dirty="0"/>
              <a:t> </a:t>
            </a:r>
            <a:r>
              <a:rPr lang="en-US" b="1" dirty="0">
                <a:solidFill>
                  <a:srgbClr val="C00000"/>
                </a:solidFill>
              </a:rPr>
              <a:t>Let no one deceive you with empty words, for because of these things the wrath of God comes upon the sons of disobedience.</a:t>
            </a:r>
          </a:p>
          <a:p>
            <a:pPr marL="0" indent="0">
              <a:buNone/>
            </a:pPr>
            <a:r>
              <a:rPr lang="en-US" b="1" dirty="0"/>
              <a:t>7</a:t>
            </a:r>
            <a:r>
              <a:rPr lang="en-US" dirty="0"/>
              <a:t> </a:t>
            </a:r>
            <a:r>
              <a:rPr lang="en-US" b="1" dirty="0">
                <a:solidFill>
                  <a:srgbClr val="C00000"/>
                </a:solidFill>
              </a:rPr>
              <a:t>Therefore do not become partners with them; </a:t>
            </a:r>
            <a:r>
              <a:rPr lang="en-US" b="1" dirty="0"/>
              <a:t>8</a:t>
            </a:r>
            <a:r>
              <a:rPr lang="en-US" dirty="0"/>
              <a:t> for at one time you were darkness, but now you are light in the Lord. Walk as children of light </a:t>
            </a:r>
            <a:r>
              <a:rPr lang="en-US" b="1" dirty="0"/>
              <a:t>9</a:t>
            </a:r>
            <a:r>
              <a:rPr lang="en-US" dirty="0"/>
              <a:t> (for the fruit of light is found in all that is good and right and true), </a:t>
            </a:r>
            <a:r>
              <a:rPr lang="en-US" b="1" dirty="0"/>
              <a:t>10</a:t>
            </a:r>
            <a:r>
              <a:rPr lang="en-US" dirty="0"/>
              <a:t> and try to discern what is pleasing to the Lord. </a:t>
            </a:r>
            <a:r>
              <a:rPr lang="en-US" b="1" dirty="0"/>
              <a:t>11</a:t>
            </a:r>
            <a:r>
              <a:rPr lang="en-US" dirty="0"/>
              <a:t> </a:t>
            </a:r>
            <a:r>
              <a:rPr lang="en-US" b="1" dirty="0">
                <a:solidFill>
                  <a:srgbClr val="C00000"/>
                </a:solidFill>
              </a:rPr>
              <a:t>Take no part in the unfruitful works of darkness, </a:t>
            </a:r>
            <a:r>
              <a:rPr lang="en-US" dirty="0"/>
              <a:t>but instead expose them. </a:t>
            </a:r>
            <a:r>
              <a:rPr lang="en-US" b="1" dirty="0"/>
              <a:t>12</a:t>
            </a:r>
            <a:r>
              <a:rPr lang="en-US" dirty="0"/>
              <a:t> </a:t>
            </a:r>
            <a:r>
              <a:rPr lang="en-US" b="1" dirty="0">
                <a:solidFill>
                  <a:srgbClr val="C00000"/>
                </a:solidFill>
              </a:rPr>
              <a:t>For it is shameful even to speak of the things that they do in secret.</a:t>
            </a:r>
            <a:r>
              <a:rPr lang="en-US" dirty="0"/>
              <a:t> </a:t>
            </a:r>
            <a:r>
              <a:rPr lang="en-US" b="1" dirty="0"/>
              <a:t>13</a:t>
            </a:r>
            <a:r>
              <a:rPr lang="en-US" dirty="0"/>
              <a:t> But when anything is exposed by the light, it becomes visible, </a:t>
            </a:r>
            <a:r>
              <a:rPr lang="en-US" b="1" dirty="0"/>
              <a:t>14</a:t>
            </a:r>
            <a:r>
              <a:rPr lang="en-US" dirty="0"/>
              <a:t> for anything that becomes visible is light. Therefore it says, </a:t>
            </a:r>
          </a:p>
          <a:p>
            <a:pPr marL="0" indent="0">
              <a:buNone/>
            </a:pPr>
            <a:r>
              <a:rPr lang="en-US" dirty="0"/>
              <a:t>“Awake, O sleeper, and arise from the dead, and Christ will shine on you.”</a:t>
            </a:r>
          </a:p>
        </p:txBody>
      </p:sp>
    </p:spTree>
    <p:extLst>
      <p:ext uri="{BB962C8B-B14F-4D97-AF65-F5344CB8AC3E}">
        <p14:creationId xmlns:p14="http://schemas.microsoft.com/office/powerpoint/2010/main" val="1887799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58EF9-2C7B-51E3-0F6E-1F43456EB59C}"/>
              </a:ext>
            </a:extLst>
          </p:cNvPr>
          <p:cNvSpPr>
            <a:spLocks noGrp="1"/>
          </p:cNvSpPr>
          <p:nvPr>
            <p:ph type="title"/>
          </p:nvPr>
        </p:nvSpPr>
        <p:spPr>
          <a:effectLst>
            <a:glow rad="635000">
              <a:srgbClr val="FF0000">
                <a:alpha val="90000"/>
              </a:srgbClr>
            </a:glow>
          </a:effectLst>
        </p:spPr>
        <p:txBody>
          <a:bodyPr/>
          <a:lstStyle/>
          <a:p>
            <a:r>
              <a:rPr lang="en-GB" dirty="0">
                <a:effectLst>
                  <a:glow rad="508000">
                    <a:srgbClr val="FF0000">
                      <a:alpha val="95000"/>
                    </a:srgbClr>
                  </a:glow>
                </a:effectLst>
              </a:rPr>
              <a:t>What Not to Do</a:t>
            </a:r>
          </a:p>
        </p:txBody>
      </p:sp>
      <p:sp>
        <p:nvSpPr>
          <p:cNvPr id="4" name="Content Placeholder 2">
            <a:extLst>
              <a:ext uri="{FF2B5EF4-FFF2-40B4-BE49-F238E27FC236}">
                <a16:creationId xmlns:a16="http://schemas.microsoft.com/office/drawing/2014/main" id="{919E3E34-A175-18D2-9420-860AEA379787}"/>
              </a:ext>
            </a:extLst>
          </p:cNvPr>
          <p:cNvSpPr>
            <a:spLocks noGrp="1"/>
          </p:cNvSpPr>
          <p:nvPr>
            <p:ph idx="1"/>
          </p:nvPr>
        </p:nvSpPr>
        <p:spPr>
          <a:xfrm>
            <a:off x="612775" y="1716088"/>
            <a:ext cx="10653713" cy="4592637"/>
          </a:xfrm>
        </p:spPr>
        <p:txBody>
          <a:bodyPr>
            <a:normAutofit fontScale="92500" lnSpcReduction="10000"/>
          </a:bodyPr>
          <a:lstStyle/>
          <a:p>
            <a:pPr marL="0" indent="0">
              <a:buNone/>
            </a:pPr>
            <a:r>
              <a:rPr lang="en-US" b="1" dirty="0"/>
              <a:t>Ephesians 5:1–14 (ESV)</a:t>
            </a:r>
            <a:r>
              <a:rPr lang="en-US" dirty="0"/>
              <a:t> </a:t>
            </a:r>
          </a:p>
          <a:p>
            <a:pPr marL="0" indent="0">
              <a:buNone/>
            </a:pPr>
            <a:r>
              <a:rPr lang="en-US" b="1" dirty="0"/>
              <a:t>3</a:t>
            </a:r>
            <a:r>
              <a:rPr lang="en-US" dirty="0"/>
              <a:t> </a:t>
            </a:r>
            <a:r>
              <a:rPr lang="en-US" b="1" dirty="0">
                <a:solidFill>
                  <a:srgbClr val="C00000"/>
                </a:solidFill>
              </a:rPr>
              <a:t>But sexual immorality and all impurity or covetousness must not even be named among you, as is proper among saints.</a:t>
            </a:r>
          </a:p>
          <a:p>
            <a:pPr marL="0" indent="0">
              <a:buNone/>
            </a:pPr>
            <a:r>
              <a:rPr lang="en-US" b="1" dirty="0"/>
              <a:t>4</a:t>
            </a:r>
            <a:r>
              <a:rPr lang="en-US" dirty="0"/>
              <a:t> </a:t>
            </a:r>
            <a:r>
              <a:rPr lang="en-US" b="1" dirty="0">
                <a:solidFill>
                  <a:srgbClr val="C00000"/>
                </a:solidFill>
              </a:rPr>
              <a:t>Let there be no filthiness nor foolish talk nor crude joking, which are out of place…</a:t>
            </a:r>
          </a:p>
          <a:p>
            <a:pPr marL="0" indent="0">
              <a:buNone/>
            </a:pPr>
            <a:r>
              <a:rPr lang="en-US" b="1" dirty="0"/>
              <a:t>5</a:t>
            </a:r>
            <a:r>
              <a:rPr lang="en-US" dirty="0"/>
              <a:t> </a:t>
            </a:r>
            <a:r>
              <a:rPr lang="en-US" b="1" dirty="0">
                <a:solidFill>
                  <a:srgbClr val="C00000"/>
                </a:solidFill>
              </a:rPr>
              <a:t>For you may be sure of this, that everyone who is sexually immoral or impure, or who is covetous (that is, an idolater), has no inheritance in the kingdom of Christ and God.</a:t>
            </a:r>
          </a:p>
          <a:p>
            <a:pPr marL="0" indent="0">
              <a:buNone/>
            </a:pPr>
            <a:r>
              <a:rPr lang="en-US" b="1" dirty="0"/>
              <a:t>6</a:t>
            </a:r>
            <a:r>
              <a:rPr lang="en-US" dirty="0"/>
              <a:t> </a:t>
            </a:r>
            <a:r>
              <a:rPr lang="en-US" b="1" dirty="0">
                <a:solidFill>
                  <a:srgbClr val="C00000"/>
                </a:solidFill>
              </a:rPr>
              <a:t>Let no one deceive you with empty words, for because of these things the wrath of God comes upon the sons of disobedience.</a:t>
            </a:r>
          </a:p>
          <a:p>
            <a:pPr marL="0" indent="0">
              <a:buNone/>
            </a:pPr>
            <a:r>
              <a:rPr lang="en-US" b="1" dirty="0"/>
              <a:t>7</a:t>
            </a:r>
            <a:r>
              <a:rPr lang="en-US" dirty="0"/>
              <a:t> </a:t>
            </a:r>
            <a:r>
              <a:rPr lang="en-US" b="1" dirty="0">
                <a:solidFill>
                  <a:srgbClr val="C00000"/>
                </a:solidFill>
              </a:rPr>
              <a:t>Therefore do not become partners with them;</a:t>
            </a:r>
          </a:p>
          <a:p>
            <a:pPr marL="0" indent="0">
              <a:buNone/>
            </a:pPr>
            <a:r>
              <a:rPr lang="en-US" b="1" dirty="0"/>
              <a:t>11</a:t>
            </a:r>
            <a:r>
              <a:rPr lang="en-US" dirty="0"/>
              <a:t> </a:t>
            </a:r>
            <a:r>
              <a:rPr lang="en-US" b="1" dirty="0">
                <a:solidFill>
                  <a:srgbClr val="C00000"/>
                </a:solidFill>
              </a:rPr>
              <a:t>Take no part in the unfruitful works of darkness…</a:t>
            </a:r>
          </a:p>
          <a:p>
            <a:pPr marL="0" indent="0">
              <a:buNone/>
            </a:pPr>
            <a:r>
              <a:rPr lang="en-US" b="1" dirty="0"/>
              <a:t>12</a:t>
            </a:r>
            <a:r>
              <a:rPr lang="en-US" dirty="0"/>
              <a:t> </a:t>
            </a:r>
            <a:r>
              <a:rPr lang="en-US" b="1" dirty="0">
                <a:solidFill>
                  <a:srgbClr val="C00000"/>
                </a:solidFill>
              </a:rPr>
              <a:t>For it is shameful even to speak of the things that they do in secret.</a:t>
            </a:r>
          </a:p>
        </p:txBody>
      </p:sp>
    </p:spTree>
    <p:extLst>
      <p:ext uri="{BB962C8B-B14F-4D97-AF65-F5344CB8AC3E}">
        <p14:creationId xmlns:p14="http://schemas.microsoft.com/office/powerpoint/2010/main" val="2048571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F3F53DF-B2C3-FC01-F821-D646D6C2D832}"/>
              </a:ext>
            </a:extLst>
          </p:cNvPr>
          <p:cNvSpPr>
            <a:spLocks noGrp="1"/>
          </p:cNvSpPr>
          <p:nvPr>
            <p:ph idx="1"/>
          </p:nvPr>
        </p:nvSpPr>
        <p:spPr>
          <a:xfrm>
            <a:off x="129702" y="1715531"/>
            <a:ext cx="11893685" cy="5048435"/>
          </a:xfrm>
        </p:spPr>
        <p:txBody>
          <a:bodyPr>
            <a:normAutofit fontScale="85000" lnSpcReduction="10000"/>
          </a:bodyPr>
          <a:lstStyle/>
          <a:p>
            <a:pPr marL="0" indent="0">
              <a:buNone/>
            </a:pPr>
            <a:r>
              <a:rPr lang="en-US" b="1" dirty="0"/>
              <a:t>PAUL’S LETTERS</a:t>
            </a:r>
          </a:p>
          <a:p>
            <a:pPr marL="0" indent="0">
              <a:buNone/>
            </a:pPr>
            <a:r>
              <a:rPr lang="en-US" b="1" dirty="0"/>
              <a:t>Romans 2:19 </a:t>
            </a:r>
            <a:r>
              <a:rPr lang="en-US" dirty="0"/>
              <a:t>and if you are sure that you yourself are a guide to the blind, a light to those who are in darkness, </a:t>
            </a:r>
          </a:p>
          <a:p>
            <a:pPr marL="0" indent="0">
              <a:buNone/>
            </a:pPr>
            <a:r>
              <a:rPr lang="en-US" b="1" dirty="0"/>
              <a:t>Romans 13:12 </a:t>
            </a:r>
            <a:r>
              <a:rPr lang="en-US" dirty="0"/>
              <a:t>The night is far gone; the day is at hand. So then let us cast off the works of darkness and put on the armor of light. </a:t>
            </a:r>
          </a:p>
          <a:p>
            <a:pPr marL="0" indent="0">
              <a:buNone/>
            </a:pPr>
            <a:r>
              <a:rPr lang="en-US" b="1" dirty="0"/>
              <a:t>1 Corinthians 4:5</a:t>
            </a:r>
            <a:r>
              <a:rPr lang="en-US" dirty="0"/>
              <a:t>Therefore do not pronounce judgment before the time, before the Lord comes, who will bring to light the things now hidden in darkness and will disclose the purposes of the heart. Then each one will receive his commendation from God. </a:t>
            </a:r>
          </a:p>
          <a:p>
            <a:pPr marL="0" indent="0">
              <a:buNone/>
            </a:pPr>
            <a:r>
              <a:rPr lang="en-US" b="1" dirty="0"/>
              <a:t>2 Corinthians 4:6 </a:t>
            </a:r>
            <a:r>
              <a:rPr lang="en-US" dirty="0"/>
              <a:t>For God, who said, “Let light shine out of darkness,” has shone in our hearts to give the light of the knowledge of the glory of God in the face of Jesus Christ. </a:t>
            </a:r>
          </a:p>
          <a:p>
            <a:pPr marL="0" indent="0">
              <a:buNone/>
            </a:pPr>
            <a:r>
              <a:rPr lang="en-US" b="1" dirty="0"/>
              <a:t>2 Corinthians 6:14 </a:t>
            </a:r>
            <a:r>
              <a:rPr lang="en-US" dirty="0"/>
              <a:t>Do not be unequally yoked with unbelievers. For what partnership has righteousness with lawlessness? Or what fellowship has light with darkness? </a:t>
            </a:r>
          </a:p>
          <a:p>
            <a:pPr marL="0" indent="0">
              <a:buNone/>
            </a:pPr>
            <a:r>
              <a:rPr lang="en-US" b="1" dirty="0"/>
              <a:t>Ephesians 5:8 </a:t>
            </a:r>
            <a:r>
              <a:rPr lang="en-US" dirty="0"/>
              <a:t>for at one time you were darkness, but now you are light in the Lord. Walk as children of light </a:t>
            </a:r>
          </a:p>
          <a:p>
            <a:pPr marL="0" indent="0">
              <a:buNone/>
            </a:pPr>
            <a:r>
              <a:rPr lang="en-US" b="1" dirty="0"/>
              <a:t>1 Thessalonians 5:5</a:t>
            </a:r>
            <a:r>
              <a:rPr lang="en-US" dirty="0"/>
              <a:t> For you are all children of light, children of the day. We are not of the night or of the darkness. </a:t>
            </a:r>
          </a:p>
        </p:txBody>
      </p:sp>
      <p:sp>
        <p:nvSpPr>
          <p:cNvPr id="4" name="Title 4">
            <a:extLst>
              <a:ext uri="{FF2B5EF4-FFF2-40B4-BE49-F238E27FC236}">
                <a16:creationId xmlns:a16="http://schemas.microsoft.com/office/drawing/2014/main" id="{5F5CEFC4-4EF4-0DAC-5D9E-F1698EB15FE1}"/>
              </a:ext>
            </a:extLst>
          </p:cNvPr>
          <p:cNvSpPr>
            <a:spLocks noGrp="1"/>
          </p:cNvSpPr>
          <p:nvPr>
            <p:ph type="title"/>
          </p:nvPr>
        </p:nvSpPr>
        <p:spPr>
          <a:xfrm>
            <a:off x="612648" y="548640"/>
            <a:ext cx="10653578" cy="1132258"/>
          </a:xfrm>
        </p:spPr>
        <p:txBody>
          <a:bodyPr>
            <a:noAutofit/>
          </a:bodyPr>
          <a:lstStyle/>
          <a:p>
            <a:pPr algn="ctr">
              <a:tabLst>
                <a:tab pos="8518525" algn="l"/>
              </a:tabLst>
            </a:pPr>
            <a:r>
              <a:rPr lang="en-GB" sz="5400" dirty="0">
                <a:ln>
                  <a:solidFill>
                    <a:schemeClr val="bg1">
                      <a:lumMod val="75000"/>
                    </a:schemeClr>
                  </a:solidFill>
                </a:ln>
                <a:solidFill>
                  <a:schemeClr val="bg1"/>
                </a:solidFill>
                <a:effectLst>
                  <a:glow rad="685800">
                    <a:srgbClr val="FFFF99"/>
                  </a:glow>
                </a:effectLst>
              </a:rPr>
              <a:t>V8</a:t>
            </a:r>
            <a:r>
              <a:rPr lang="en-GB" sz="5400" dirty="0">
                <a:ln>
                  <a:solidFill>
                    <a:schemeClr val="bg1">
                      <a:lumMod val="75000"/>
                    </a:schemeClr>
                  </a:solidFill>
                </a:ln>
                <a:solidFill>
                  <a:schemeClr val="bg1"/>
                </a:solidFill>
                <a:effectLst/>
              </a:rPr>
              <a:t>-</a:t>
            </a:r>
            <a:r>
              <a:rPr lang="en-GB" sz="5400" dirty="0">
                <a:ln>
                  <a:solidFill>
                    <a:schemeClr val="bg1">
                      <a:lumMod val="75000"/>
                    </a:schemeClr>
                  </a:solidFill>
                </a:ln>
                <a:solidFill>
                  <a:schemeClr val="bg1"/>
                </a:solidFill>
                <a:effectLst>
                  <a:glow rad="685800">
                    <a:srgbClr val="FFFF99"/>
                  </a:glow>
                </a:effectLst>
              </a:rPr>
              <a:t>14 Light and Darkness</a:t>
            </a:r>
          </a:p>
        </p:txBody>
      </p:sp>
    </p:spTree>
    <p:extLst>
      <p:ext uri="{BB962C8B-B14F-4D97-AF65-F5344CB8AC3E}">
        <p14:creationId xmlns:p14="http://schemas.microsoft.com/office/powerpoint/2010/main" val="26379459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231900F-18FC-880D-6BFE-242E2C999FC9}"/>
              </a:ext>
            </a:extLst>
          </p:cNvPr>
          <p:cNvSpPr>
            <a:spLocks noGrp="1"/>
          </p:cNvSpPr>
          <p:nvPr>
            <p:ph idx="1"/>
          </p:nvPr>
        </p:nvSpPr>
        <p:spPr>
          <a:xfrm>
            <a:off x="97277" y="1715531"/>
            <a:ext cx="11926110" cy="4912247"/>
          </a:xfrm>
        </p:spPr>
        <p:txBody>
          <a:bodyPr>
            <a:normAutofit fontScale="85000" lnSpcReduction="10000"/>
          </a:bodyPr>
          <a:lstStyle/>
          <a:p>
            <a:pPr marL="0" indent="0">
              <a:buNone/>
            </a:pPr>
            <a:r>
              <a:rPr lang="en-US"/>
              <a:t>E</a:t>
            </a:r>
          </a:p>
          <a:p>
            <a:pPr marL="0" indent="0">
              <a:buNone/>
            </a:pPr>
            <a:r>
              <a:rPr lang="en-US" dirty="0"/>
              <a:t>4:18 They are </a:t>
            </a:r>
            <a:r>
              <a:rPr lang="en-US" b="1" dirty="0"/>
              <a:t>darkened in their understanding</a:t>
            </a:r>
            <a:r>
              <a:rPr lang="en-US" dirty="0"/>
              <a:t>…</a:t>
            </a:r>
          </a:p>
          <a:p>
            <a:pPr marL="0" indent="0">
              <a:buNone/>
            </a:pPr>
            <a:r>
              <a:rPr lang="en-US" dirty="0"/>
              <a:t>4:22 to put off your old self, which belongs to your former manner of life and is corrupt through </a:t>
            </a:r>
            <a:r>
              <a:rPr lang="en-US" b="1" dirty="0"/>
              <a:t>deceitful desires</a:t>
            </a:r>
            <a:r>
              <a:rPr lang="en-US" dirty="0"/>
              <a:t>…</a:t>
            </a:r>
          </a:p>
          <a:p>
            <a:pPr marL="0" indent="0">
              <a:buNone/>
            </a:pPr>
            <a:r>
              <a:rPr lang="en-US" dirty="0"/>
              <a:t>4:25 Therefore, having </a:t>
            </a:r>
            <a:r>
              <a:rPr lang="en-US" b="1" dirty="0"/>
              <a:t>put away falsehood</a:t>
            </a:r>
            <a:r>
              <a:rPr lang="en-US" dirty="0"/>
              <a:t>, let each one of you </a:t>
            </a:r>
            <a:r>
              <a:rPr lang="en-US" b="1" dirty="0"/>
              <a:t>speak the truth </a:t>
            </a:r>
            <a:r>
              <a:rPr lang="en-US" dirty="0"/>
              <a:t>with his neighbor</a:t>
            </a:r>
          </a:p>
          <a:p>
            <a:pPr marL="0" indent="0">
              <a:buNone/>
            </a:pPr>
            <a:r>
              <a:rPr lang="en-US" dirty="0"/>
              <a:t>5:6 Let no one </a:t>
            </a:r>
            <a:r>
              <a:rPr lang="en-US" b="1" dirty="0"/>
              <a:t>deceive you </a:t>
            </a:r>
            <a:r>
              <a:rPr lang="en-US" dirty="0"/>
              <a:t>with empty words</a:t>
            </a:r>
          </a:p>
          <a:p>
            <a:pPr marL="0" indent="0">
              <a:buNone/>
            </a:pPr>
            <a:r>
              <a:rPr lang="en-US" dirty="0"/>
              <a:t>5:8-14 for at one time you were </a:t>
            </a:r>
            <a:r>
              <a:rPr lang="en-US" b="1" dirty="0"/>
              <a:t>darkness</a:t>
            </a:r>
            <a:r>
              <a:rPr lang="en-US" dirty="0"/>
              <a:t>, but now you are </a:t>
            </a:r>
            <a:r>
              <a:rPr lang="en-US" b="1" dirty="0"/>
              <a:t>light in the Lord</a:t>
            </a:r>
            <a:r>
              <a:rPr lang="en-US" dirty="0"/>
              <a:t>. Walk as </a:t>
            </a:r>
            <a:r>
              <a:rPr lang="en-US" b="1" dirty="0"/>
              <a:t>children of light</a:t>
            </a:r>
            <a:r>
              <a:rPr lang="en-US" dirty="0"/>
              <a:t> (for the </a:t>
            </a:r>
            <a:r>
              <a:rPr lang="en-US" b="1" dirty="0"/>
              <a:t>fruit of light is found in all that is good and right and true</a:t>
            </a:r>
            <a:r>
              <a:rPr lang="en-US" dirty="0"/>
              <a:t>), and try to discern what is pleasing to the Lord. Take no part in the unfruitful </a:t>
            </a:r>
            <a:r>
              <a:rPr lang="en-US" b="1" dirty="0"/>
              <a:t>works of darkness</a:t>
            </a:r>
            <a:r>
              <a:rPr lang="en-US" dirty="0"/>
              <a:t>, but instead </a:t>
            </a:r>
            <a:r>
              <a:rPr lang="en-US" b="1" dirty="0"/>
              <a:t>expose</a:t>
            </a:r>
            <a:r>
              <a:rPr lang="en-US" dirty="0"/>
              <a:t> them. For it is shameful even to speak of the things that they do in </a:t>
            </a:r>
            <a:r>
              <a:rPr lang="en-US" b="1" dirty="0"/>
              <a:t>secret</a:t>
            </a:r>
            <a:r>
              <a:rPr lang="en-US" dirty="0"/>
              <a:t>. But when anything is </a:t>
            </a:r>
            <a:r>
              <a:rPr lang="en-US" b="1" dirty="0"/>
              <a:t>exposed by the light</a:t>
            </a:r>
            <a:r>
              <a:rPr lang="en-US" dirty="0"/>
              <a:t>, it becomes </a:t>
            </a:r>
            <a:r>
              <a:rPr lang="en-US" b="1" dirty="0"/>
              <a:t>visible</a:t>
            </a:r>
            <a:r>
              <a:rPr lang="en-US" dirty="0"/>
              <a:t>, for anything that </a:t>
            </a:r>
            <a:r>
              <a:rPr lang="en-US" b="1" dirty="0"/>
              <a:t>becomes visible is light</a:t>
            </a:r>
            <a:r>
              <a:rPr lang="en-US" dirty="0"/>
              <a:t>. Therefore it says, “Awake, O sleeper, and arise from the dead, and Christ will </a:t>
            </a:r>
            <a:r>
              <a:rPr lang="en-US" b="1" dirty="0"/>
              <a:t>shine on you</a:t>
            </a:r>
            <a:r>
              <a:rPr lang="en-US" dirty="0"/>
              <a:t>.”</a:t>
            </a:r>
          </a:p>
          <a:p>
            <a:pPr marL="0" indent="0">
              <a:buNone/>
            </a:pPr>
            <a:r>
              <a:rPr lang="en-US" dirty="0"/>
              <a:t>6:12 For we do not wrestle against flesh and blood, but against the rulers, against the authorities, against the cosmic powers over this present </a:t>
            </a:r>
            <a:r>
              <a:rPr lang="en-US" b="1" dirty="0"/>
              <a:t>darkness</a:t>
            </a:r>
            <a:r>
              <a:rPr lang="en-US" dirty="0"/>
              <a:t>, against the spiritual forces of evil in the heavenly places.</a:t>
            </a:r>
          </a:p>
          <a:p>
            <a:pPr marL="0" indent="0">
              <a:buNone/>
            </a:pPr>
            <a:r>
              <a:rPr lang="en-US" dirty="0"/>
              <a:t>6:14 Stand therefore, having fastened on the belt of </a:t>
            </a:r>
            <a:r>
              <a:rPr lang="en-US" b="1" dirty="0"/>
              <a:t>truth</a:t>
            </a:r>
            <a:r>
              <a:rPr lang="en-US" dirty="0"/>
              <a:t>…</a:t>
            </a:r>
          </a:p>
        </p:txBody>
      </p:sp>
      <p:sp>
        <p:nvSpPr>
          <p:cNvPr id="5" name="Title 4">
            <a:extLst>
              <a:ext uri="{FF2B5EF4-FFF2-40B4-BE49-F238E27FC236}">
                <a16:creationId xmlns:a16="http://schemas.microsoft.com/office/drawing/2014/main" id="{D5FDF62E-A1B4-3EAD-7E1E-AD53F1C24087}"/>
              </a:ext>
            </a:extLst>
          </p:cNvPr>
          <p:cNvSpPr>
            <a:spLocks noGrp="1"/>
          </p:cNvSpPr>
          <p:nvPr>
            <p:ph type="title"/>
          </p:nvPr>
        </p:nvSpPr>
        <p:spPr/>
        <p:txBody>
          <a:bodyPr>
            <a:noAutofit/>
          </a:bodyPr>
          <a:lstStyle/>
          <a:p>
            <a:pPr algn="ctr">
              <a:tabLst>
                <a:tab pos="8518525" algn="l"/>
              </a:tabLst>
            </a:pPr>
            <a:r>
              <a:rPr lang="en-GB" sz="5400" dirty="0">
                <a:ln>
                  <a:solidFill>
                    <a:schemeClr val="bg1">
                      <a:lumMod val="75000"/>
                    </a:schemeClr>
                  </a:solidFill>
                </a:ln>
                <a:solidFill>
                  <a:schemeClr val="bg1"/>
                </a:solidFill>
                <a:effectLst>
                  <a:glow rad="685800">
                    <a:srgbClr val="FFFF99"/>
                  </a:glow>
                </a:effectLst>
              </a:rPr>
              <a:t>V8</a:t>
            </a:r>
            <a:r>
              <a:rPr lang="en-GB" sz="5400" dirty="0">
                <a:ln>
                  <a:solidFill>
                    <a:schemeClr val="bg1">
                      <a:lumMod val="75000"/>
                    </a:schemeClr>
                  </a:solidFill>
                </a:ln>
                <a:solidFill>
                  <a:schemeClr val="bg1"/>
                </a:solidFill>
                <a:effectLst/>
              </a:rPr>
              <a:t>-</a:t>
            </a:r>
            <a:r>
              <a:rPr lang="en-GB" sz="5400" dirty="0">
                <a:ln>
                  <a:solidFill>
                    <a:schemeClr val="bg1">
                      <a:lumMod val="75000"/>
                    </a:schemeClr>
                  </a:solidFill>
                </a:ln>
                <a:solidFill>
                  <a:schemeClr val="bg1"/>
                </a:solidFill>
                <a:effectLst>
                  <a:glow rad="685800">
                    <a:srgbClr val="FFFF99"/>
                  </a:glow>
                </a:effectLst>
              </a:rPr>
              <a:t>14 Light and Darkness</a:t>
            </a:r>
          </a:p>
        </p:txBody>
      </p:sp>
    </p:spTree>
    <p:extLst>
      <p:ext uri="{BB962C8B-B14F-4D97-AF65-F5344CB8AC3E}">
        <p14:creationId xmlns:p14="http://schemas.microsoft.com/office/powerpoint/2010/main" val="775201906"/>
      </p:ext>
    </p:extLst>
  </p:cSld>
  <p:clrMapOvr>
    <a:masterClrMapping/>
  </p:clrMapOvr>
</p:sld>
</file>

<file path=ppt/theme/theme1.xml><?xml version="1.0" encoding="utf-8"?>
<a:theme xmlns:a="http://schemas.openxmlformats.org/drawingml/2006/main" name="VanillaVTI">
  <a:themeElements>
    <a:clrScheme name="Vanilla">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54D376C6-1C9B-4C6B-8F3C-483BB307BB05}" vid="{7690D8A9-C071-45EF-BA7A-F7FA9779B11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2580</TotalTime>
  <Words>2406</Words>
  <Application>Microsoft Office PowerPoint</Application>
  <PresentationFormat>Widescreen</PresentationFormat>
  <Paragraphs>85</Paragraphs>
  <Slides>8</Slides>
  <Notes>5</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VanillaVTI</vt:lpstr>
      <vt:lpstr>PowerPoint Presentation</vt:lpstr>
      <vt:lpstr>Ephesians 5:1-14</vt:lpstr>
      <vt:lpstr>What to Do</vt:lpstr>
      <vt:lpstr>What to Do</vt:lpstr>
      <vt:lpstr>What Not to Do</vt:lpstr>
      <vt:lpstr>What Not to Do</vt:lpstr>
      <vt:lpstr>V8-14 Light and Darkness</vt:lpstr>
      <vt:lpstr>V8-14 Light and Darkness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Acreman</dc:creator>
  <cp:lastModifiedBy>Andy Acreman</cp:lastModifiedBy>
  <cp:revision>2</cp:revision>
  <dcterms:created xsi:type="dcterms:W3CDTF">2026-04-17T16:22:37Z</dcterms:created>
  <dcterms:modified xsi:type="dcterms:W3CDTF">2026-04-19T20:54:11Z</dcterms:modified>
</cp:coreProperties>
</file>